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1"/>
  </p:notesMasterIdLst>
  <p:handoutMasterIdLst>
    <p:handoutMasterId r:id="rId32"/>
  </p:handoutMasterIdLst>
  <p:sldIdLst>
    <p:sldId id="326" r:id="rId2"/>
    <p:sldId id="315" r:id="rId3"/>
    <p:sldId id="327" r:id="rId4"/>
    <p:sldId id="329" r:id="rId5"/>
    <p:sldId id="335" r:id="rId6"/>
    <p:sldId id="361" r:id="rId7"/>
    <p:sldId id="337" r:id="rId8"/>
    <p:sldId id="354" r:id="rId9"/>
    <p:sldId id="352" r:id="rId10"/>
    <p:sldId id="342" r:id="rId11"/>
    <p:sldId id="353" r:id="rId12"/>
    <p:sldId id="359" r:id="rId13"/>
    <p:sldId id="349" r:id="rId14"/>
    <p:sldId id="338" r:id="rId15"/>
    <p:sldId id="355" r:id="rId16"/>
    <p:sldId id="343" r:id="rId17"/>
    <p:sldId id="339" r:id="rId18"/>
    <p:sldId id="344" r:id="rId19"/>
    <p:sldId id="358" r:id="rId20"/>
    <p:sldId id="340" r:id="rId21"/>
    <p:sldId id="345" r:id="rId22"/>
    <p:sldId id="360" r:id="rId23"/>
    <p:sldId id="341" r:id="rId24"/>
    <p:sldId id="356" r:id="rId25"/>
    <p:sldId id="362" r:id="rId26"/>
    <p:sldId id="346" r:id="rId27"/>
    <p:sldId id="328" r:id="rId28"/>
    <p:sldId id="357" r:id="rId29"/>
    <p:sldId id="334" r:id="rId30"/>
  </p:sldIdLst>
  <p:sldSz cx="9144000" cy="5143500" type="screen16x9"/>
  <p:notesSz cx="6797675" cy="9928225"/>
  <p:defaultTextStyle>
    <a:defPPr>
      <a:defRPr lang="en-GB"/>
    </a:defPPr>
    <a:lvl1pPr marL="0" indent="0" algn="l" defTabSz="677122" rtl="0" eaLnBrk="1" latinLnBrk="0" hangingPunct="1">
      <a:spcBef>
        <a:spcPts val="204"/>
      </a:spcBef>
      <a:buFont typeface="Wingdings 2" panose="05020102010507070707" pitchFamily="18" charset="2"/>
      <a:buNone/>
      <a:defRPr sz="952" kern="1200">
        <a:solidFill>
          <a:schemeClr val="tx1"/>
        </a:solidFill>
        <a:latin typeface="+mn-lt"/>
        <a:ea typeface="+mn-ea"/>
        <a:cs typeface="+mn-cs"/>
      </a:defRPr>
    </a:lvl1pPr>
    <a:lvl2pPr marL="122417" indent="-122417" algn="l" defTabSz="677122" rtl="0" eaLnBrk="1" latinLnBrk="0" hangingPunct="1">
      <a:spcBef>
        <a:spcPts val="0"/>
      </a:spcBef>
      <a:buClr>
        <a:schemeClr val="accent2"/>
      </a:buClr>
      <a:buFont typeface="Wingdings 2" panose="05020102010507070707" pitchFamily="18" charset="2"/>
      <a:buChar char=""/>
      <a:defRPr sz="952" kern="1200">
        <a:solidFill>
          <a:schemeClr val="tx1"/>
        </a:solidFill>
        <a:latin typeface="+mn-lt"/>
        <a:ea typeface="+mn-ea"/>
        <a:cs typeface="+mn-cs"/>
      </a:defRPr>
    </a:lvl2pPr>
    <a:lvl3pPr marL="244835" indent="-122417" algn="l" defTabSz="677122"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3pPr>
    <a:lvl4pPr marL="367252" indent="-122417" algn="l" defTabSz="677122"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4pPr>
    <a:lvl5pPr marL="489668" indent="-122417" algn="l" defTabSz="677122"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5pPr>
    <a:lvl6pPr marL="612086" indent="-122417" algn="l" defTabSz="677122"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6pPr>
    <a:lvl7pPr marL="734503" indent="-122417" algn="l" defTabSz="677122"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7pPr>
    <a:lvl8pPr marL="856921" indent="-122417" algn="l" defTabSz="677122" rtl="0" eaLnBrk="1" latinLnBrk="0" hangingPunct="1">
      <a:spcBef>
        <a:spcPts val="0"/>
      </a:spcBef>
      <a:buClr>
        <a:schemeClr val="accent2"/>
      </a:buClr>
      <a:buFont typeface="Arial" pitchFamily="34" charset="0"/>
      <a:buChar char="–"/>
      <a:defRPr sz="952" kern="1200" baseline="0">
        <a:solidFill>
          <a:schemeClr val="tx1"/>
        </a:solidFill>
        <a:latin typeface="+mn-lt"/>
        <a:ea typeface="+mn-ea"/>
        <a:cs typeface="+mn-cs"/>
      </a:defRPr>
    </a:lvl8pPr>
    <a:lvl9pPr marL="979338" indent="-122417" algn="l" defTabSz="677122" rtl="0" eaLnBrk="1" latinLnBrk="0" hangingPunct="1">
      <a:spcBef>
        <a:spcPts val="0"/>
      </a:spcBef>
      <a:buClr>
        <a:schemeClr val="accent2"/>
      </a:buClr>
      <a:buFont typeface="Arial" pitchFamily="34" charset="0"/>
      <a:buChar char="–"/>
      <a:defRPr sz="952" kern="1200" baseline="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7" userDrawn="1">
          <p15:clr>
            <a:srgbClr val="A4A3A4"/>
          </p15:clr>
        </p15:guide>
        <p15:guide id="2" orient="horz" pos="107" userDrawn="1">
          <p15:clr>
            <a:srgbClr val="A4A3A4"/>
          </p15:clr>
        </p15:guide>
        <p15:guide id="3" orient="horz" pos="818" userDrawn="1">
          <p15:clr>
            <a:srgbClr val="A4A3A4"/>
          </p15:clr>
        </p15:guide>
        <p15:guide id="4" orient="horz" pos="2946" userDrawn="1">
          <p15:clr>
            <a:srgbClr val="A4A3A4"/>
          </p15:clr>
        </p15:guide>
        <p15:guide id="5" orient="horz" pos="3009" userDrawn="1">
          <p15:clr>
            <a:srgbClr val="A4A3A4"/>
          </p15:clr>
        </p15:guide>
        <p15:guide id="6" orient="horz" pos="3162" userDrawn="1">
          <p15:clr>
            <a:srgbClr val="A4A3A4"/>
          </p15:clr>
        </p15:guide>
        <p15:guide id="7" pos="165" userDrawn="1">
          <p15:clr>
            <a:srgbClr val="A4A3A4"/>
          </p15:clr>
        </p15:guide>
        <p15:guide id="8" pos="5595" userDrawn="1">
          <p15:clr>
            <a:srgbClr val="A4A3A4"/>
          </p15:clr>
        </p15:guide>
        <p15:guide id="9" pos="2842" userDrawn="1">
          <p15:clr>
            <a:srgbClr val="A4A3A4"/>
          </p15:clr>
        </p15:guide>
        <p15:guide id="10" pos="2918" userDrawn="1">
          <p15:clr>
            <a:srgbClr val="A4A3A4"/>
          </p15:clr>
        </p15:guide>
        <p15:guide id="11" pos="4044" userDrawn="1">
          <p15:clr>
            <a:srgbClr val="A4A3A4"/>
          </p15:clr>
        </p15:guide>
        <p15:guide id="12" pos="41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123"/>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F6447A-24EA-4742-A8FB-1DF080B5CEFA}">
  <a:tblStyle styleId="{CEF6447A-24EA-4742-A8FB-1DF080B5CEFA}" styleName="Energy Institute Table">
    <a:wholeTbl>
      <a:tcTxStyle>
        <a:fontRef idx="minor">
          <a:prstClr val="black"/>
        </a:fontRef>
        <a:schemeClr val="dk1"/>
      </a:tcTxStyle>
      <a:tcStyle>
        <a:tcBdr>
          <a:left>
            <a:ln>
              <a:noFill/>
            </a:ln>
          </a:left>
          <a:right>
            <a:ln>
              <a:noFill/>
            </a:ln>
          </a:right>
          <a:top>
            <a:ln w="12700" cmpd="sng">
              <a:solidFill>
                <a:schemeClr val="accent3"/>
              </a:solidFill>
            </a:ln>
          </a:top>
          <a:bottom>
            <a:ln w="12700" cmpd="sng">
              <a:solidFill>
                <a:schemeClr val="accent3"/>
              </a:solidFill>
            </a:ln>
          </a:bottom>
          <a:insideH>
            <a:ln w="12700" cmpd="sng">
              <a:solidFill>
                <a:srgbClr val="E5E5E5"/>
              </a:solidFill>
            </a:ln>
          </a:insideH>
          <a:insideV>
            <a:ln w="12700" cmpd="sng">
              <a:solidFill>
                <a:srgbClr val="E5E5E5"/>
              </a:solidFill>
            </a:ln>
          </a:insideV>
        </a:tcBdr>
      </a:tcStyle>
    </a:wholeTbl>
    <a:band1H>
      <a:tcStyle>
        <a:tcBdr/>
      </a:tcStyle>
    </a:band1H>
    <a:band2H>
      <a:tcStyle>
        <a:tcBdr>
          <a:insideV>
            <a:ln w="12700" cmpd="sng">
              <a:solidFill>
                <a:schemeClr val="lt1"/>
              </a:solidFill>
            </a:ln>
          </a:insideV>
        </a:tcBdr>
        <a:fill>
          <a:solidFill>
            <a:srgbClr val="E5E5E5"/>
          </a:solidFill>
        </a:fill>
      </a:tcStyle>
    </a:band2H>
    <a:band1V>
      <a:tcStyle>
        <a:tcBdr/>
      </a:tcStyle>
    </a:band1V>
    <a:band2V>
      <a:tcStyle>
        <a:tcBdr/>
      </a:tcStyle>
    </a:band2V>
    <a:lastCol>
      <a:tcTxStyle>
        <a:fontRef idx="minor">
          <a:prstClr val="black"/>
        </a:fontRef>
        <a:schemeClr val="dk1"/>
      </a:tcTxStyle>
      <a:tcStyle>
        <a:tcBdr/>
      </a:tcStyle>
    </a:lastCol>
    <a:firstCol>
      <a:tcTxStyle b="on">
        <a:fontRef idx="minor">
          <a:prstClr val="black"/>
        </a:fontRef>
        <a:schemeClr val="dk1"/>
      </a:tcTxStyle>
      <a:tcStyle>
        <a:tcBdr/>
      </a:tcStyle>
    </a:firstCol>
    <a:lastRow>
      <a:tcTxStyle>
        <a:fontRef idx="minor">
          <a:prstClr val="black"/>
        </a:fontRef>
        <a:schemeClr val="dk1"/>
      </a:tcTxStyle>
      <a:tcStyle>
        <a:tcBdr/>
      </a:tcStyle>
    </a:lastRow>
    <a:firstRow>
      <a:tcTxStyle b="on">
        <a:fontRef idx="minor">
          <a:prstClr val="black"/>
        </a:fontRef>
        <a:schemeClr val="lt1"/>
      </a:tcTxStyle>
      <a:tcStyle>
        <a:tcBdr>
          <a:top>
            <a:ln w="12700" cmpd="sng">
              <a:solidFill>
                <a:schemeClr val="accent3"/>
              </a:solidFill>
            </a:ln>
          </a:top>
          <a:bottom>
            <a:ln w="12700" cmpd="sng">
              <a:solidFill>
                <a:schemeClr val="accent3"/>
              </a:solidFill>
            </a:ln>
          </a:bottom>
          <a:insideV>
            <a:ln w="12700" cmpd="sng">
              <a:solidFill>
                <a:schemeClr val="lt1"/>
              </a:solid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380" autoAdjust="0"/>
  </p:normalViewPr>
  <p:slideViewPr>
    <p:cSldViewPr showGuides="1">
      <p:cViewPr varScale="1">
        <p:scale>
          <a:sx n="90" d="100"/>
          <a:sy n="90" d="100"/>
        </p:scale>
        <p:origin x="840" y="84"/>
      </p:cViewPr>
      <p:guideLst>
        <p:guide orient="horz" pos="447"/>
        <p:guide orient="horz" pos="107"/>
        <p:guide orient="horz" pos="818"/>
        <p:guide orient="horz" pos="2946"/>
        <p:guide orient="horz" pos="3009"/>
        <p:guide orient="horz" pos="3162"/>
        <p:guide pos="165"/>
        <p:guide pos="5595"/>
        <p:guide pos="2842"/>
        <p:guide pos="2918"/>
        <p:guide pos="4044"/>
        <p:guide pos="4121"/>
      </p:guideLst>
    </p:cSldViewPr>
  </p:slideViewPr>
  <p:outlineViewPr>
    <p:cViewPr>
      <p:scale>
        <a:sx n="33" d="100"/>
        <a:sy n="33" d="100"/>
      </p:scale>
      <p:origin x="0" y="-618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AAEA7-3225-430B-AEB7-0139A1C33662}"/>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9D40C3AA-442D-41B3-8F35-7912FFD7E410}"/>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18F4F3AD-C2F4-41F8-AB08-3915B65B3CB3}" type="datetimeFigureOut">
              <a:rPr lang="en-GB" smtClean="0"/>
              <a:t>05/03/2018</a:t>
            </a:fld>
            <a:endParaRPr lang="en-GB" dirty="0"/>
          </a:p>
        </p:txBody>
      </p:sp>
      <p:sp>
        <p:nvSpPr>
          <p:cNvPr id="4" name="Footer Placeholder 3">
            <a:extLst>
              <a:ext uri="{FF2B5EF4-FFF2-40B4-BE49-F238E27FC236}">
                <a16:creationId xmlns:a16="http://schemas.microsoft.com/office/drawing/2014/main" id="{D851C492-4174-48DE-84B9-DEADB1AC69CC}"/>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64E77EAF-AC40-4FE3-ACF8-962F92DBBA05}"/>
              </a:ext>
            </a:extLst>
          </p:cNvPr>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5A744A61-C640-4506-8DCF-B2CC14911DC4}" type="slidenum">
              <a:rPr lang="en-GB" smtClean="0"/>
              <a:t>‹#›</a:t>
            </a:fld>
            <a:endParaRPr lang="en-GB" dirty="0"/>
          </a:p>
        </p:txBody>
      </p:sp>
    </p:spTree>
    <p:extLst>
      <p:ext uri="{BB962C8B-B14F-4D97-AF65-F5344CB8AC3E}">
        <p14:creationId xmlns:p14="http://schemas.microsoft.com/office/powerpoint/2010/main" val="1476373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E73A274C-C9C6-4949-A8E9-450F7DE7AC13}" type="datetimeFigureOut">
              <a:rPr lang="en-GB" smtClean="0"/>
              <a:pPr/>
              <a:t>05/03/2018</a:t>
            </a:fld>
            <a:endParaRPr lang="en-GB"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B1B492F-E6BA-4409-9212-AB9CAE5B4C56}" type="slidenum">
              <a:rPr lang="en-GB" smtClean="0"/>
              <a:pPr/>
              <a:t>‹#›</a:t>
            </a:fld>
            <a:endParaRPr lang="en-GB" dirty="0"/>
          </a:p>
        </p:txBody>
      </p:sp>
    </p:spTree>
    <p:extLst>
      <p:ext uri="{BB962C8B-B14F-4D97-AF65-F5344CB8AC3E}">
        <p14:creationId xmlns:p14="http://schemas.microsoft.com/office/powerpoint/2010/main" val="4177476931"/>
      </p:ext>
    </p:extLst>
  </p:cSld>
  <p:clrMap bg1="lt1" tx1="dk1" bg2="lt2" tx2="dk2" accent1="accent1" accent2="accent2" accent3="accent3" accent4="accent4" accent5="accent5" accent6="accent6" hlink="hlink" folHlink="folHlink"/>
  <p:notesStyle>
    <a:lvl1pPr marL="0" algn="l" defTabSz="621841" rtl="0" eaLnBrk="1" latinLnBrk="0" hangingPunct="1">
      <a:defRPr sz="816" kern="1200">
        <a:solidFill>
          <a:schemeClr val="tx1"/>
        </a:solidFill>
        <a:latin typeface="+mn-lt"/>
        <a:ea typeface="+mn-ea"/>
        <a:cs typeface="+mn-cs"/>
      </a:defRPr>
    </a:lvl1pPr>
    <a:lvl2pPr marL="310920" algn="l" defTabSz="621841" rtl="0" eaLnBrk="1" latinLnBrk="0" hangingPunct="1">
      <a:defRPr sz="816" kern="1200">
        <a:solidFill>
          <a:schemeClr val="tx1"/>
        </a:solidFill>
        <a:latin typeface="+mn-lt"/>
        <a:ea typeface="+mn-ea"/>
        <a:cs typeface="+mn-cs"/>
      </a:defRPr>
    </a:lvl2pPr>
    <a:lvl3pPr marL="621841" algn="l" defTabSz="621841" rtl="0" eaLnBrk="1" latinLnBrk="0" hangingPunct="1">
      <a:defRPr sz="816" kern="1200">
        <a:solidFill>
          <a:schemeClr val="tx1"/>
        </a:solidFill>
        <a:latin typeface="+mn-lt"/>
        <a:ea typeface="+mn-ea"/>
        <a:cs typeface="+mn-cs"/>
      </a:defRPr>
    </a:lvl3pPr>
    <a:lvl4pPr marL="932760" algn="l" defTabSz="621841" rtl="0" eaLnBrk="1" latinLnBrk="0" hangingPunct="1">
      <a:defRPr sz="816" kern="1200">
        <a:solidFill>
          <a:schemeClr val="tx1"/>
        </a:solidFill>
        <a:latin typeface="+mn-lt"/>
        <a:ea typeface="+mn-ea"/>
        <a:cs typeface="+mn-cs"/>
      </a:defRPr>
    </a:lvl4pPr>
    <a:lvl5pPr marL="1243681" algn="l" defTabSz="621841" rtl="0" eaLnBrk="1" latinLnBrk="0" hangingPunct="1">
      <a:defRPr sz="816" kern="1200">
        <a:solidFill>
          <a:schemeClr val="tx1"/>
        </a:solidFill>
        <a:latin typeface="+mn-lt"/>
        <a:ea typeface="+mn-ea"/>
        <a:cs typeface="+mn-cs"/>
      </a:defRPr>
    </a:lvl5pPr>
    <a:lvl6pPr marL="1554600" algn="l" defTabSz="621841" rtl="0" eaLnBrk="1" latinLnBrk="0" hangingPunct="1">
      <a:defRPr sz="816" kern="1200">
        <a:solidFill>
          <a:schemeClr val="tx1"/>
        </a:solidFill>
        <a:latin typeface="+mn-lt"/>
        <a:ea typeface="+mn-ea"/>
        <a:cs typeface="+mn-cs"/>
      </a:defRPr>
    </a:lvl6pPr>
    <a:lvl7pPr marL="1865520" algn="l" defTabSz="621841" rtl="0" eaLnBrk="1" latinLnBrk="0" hangingPunct="1">
      <a:defRPr sz="816" kern="1200">
        <a:solidFill>
          <a:schemeClr val="tx1"/>
        </a:solidFill>
        <a:latin typeface="+mn-lt"/>
        <a:ea typeface="+mn-ea"/>
        <a:cs typeface="+mn-cs"/>
      </a:defRPr>
    </a:lvl7pPr>
    <a:lvl8pPr marL="2176441" algn="l" defTabSz="621841" rtl="0" eaLnBrk="1" latinLnBrk="0" hangingPunct="1">
      <a:defRPr sz="816" kern="1200">
        <a:solidFill>
          <a:schemeClr val="tx1"/>
        </a:solidFill>
        <a:latin typeface="+mn-lt"/>
        <a:ea typeface="+mn-ea"/>
        <a:cs typeface="+mn-cs"/>
      </a:defRPr>
    </a:lvl8pPr>
    <a:lvl9pPr marL="2487360" algn="l" defTabSz="621841" rtl="0" eaLnBrk="1" latinLnBrk="0" hangingPunct="1">
      <a:defRPr sz="8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Research on Auditing &amp; Reporting including ESOS</a:t>
            </a:r>
          </a:p>
          <a:p>
            <a:r>
              <a:rPr lang="en-GB" dirty="0"/>
              <a:t>BEIS has commissioned external research on the effectiveness of energy audits and energy reporting in driving energy efficiency savings in organisations. In addition, this work will evaluate the impact of the Energy Savings Opportunity Scheme (ESOS), following on from the interim ESOS evaluation published in October. An important part of this research is gathering the views of stakeholders.</a:t>
            </a:r>
          </a:p>
          <a:p>
            <a:r>
              <a:rPr lang="en-GB" dirty="0"/>
              <a:t>As part of this work Ipsos Mori with the Carbon Trust and University College London, will be running a series of workshops and conducting qualitative interviews with business and industry, starting from December 2017 and running into April 2018. Further evaluation work on ESOS will start in summer 2018 and continue to 2019</a:t>
            </a:r>
          </a:p>
        </p:txBody>
      </p:sp>
      <p:sp>
        <p:nvSpPr>
          <p:cNvPr id="4" name="Slide Number Placeholder 3"/>
          <p:cNvSpPr>
            <a:spLocks noGrp="1"/>
          </p:cNvSpPr>
          <p:nvPr>
            <p:ph type="sldNum" sz="quarter" idx="10"/>
          </p:nvPr>
        </p:nvSpPr>
        <p:spPr/>
        <p:txBody>
          <a:bodyPr/>
          <a:lstStyle/>
          <a:p>
            <a:fld id="{5B1B492F-E6BA-4409-9212-AB9CAE5B4C56}" type="slidenum">
              <a:rPr lang="en-GB" smtClean="0"/>
              <a:pPr/>
              <a:t>7</a:t>
            </a:fld>
            <a:endParaRPr lang="en-GB" dirty="0"/>
          </a:p>
        </p:txBody>
      </p:sp>
    </p:spTree>
    <p:extLst>
      <p:ext uri="{BB962C8B-B14F-4D97-AF65-F5344CB8AC3E}">
        <p14:creationId xmlns:p14="http://schemas.microsoft.com/office/powerpoint/2010/main" val="3204714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“Factors contributing to delayed compliance were mostly internal to organisations (stemming from ESOS being a low business priority or as structural complexities led to longer decision-making around how to comply), but in a few cases external factors such as the availability of assessors to conduct site visits contributed.”</a:t>
            </a:r>
          </a:p>
          <a:p>
            <a:endParaRPr lang="en-GB" dirty="0"/>
          </a:p>
        </p:txBody>
      </p:sp>
      <p:sp>
        <p:nvSpPr>
          <p:cNvPr id="4" name="Slide Number Placeholder 3"/>
          <p:cNvSpPr>
            <a:spLocks noGrp="1"/>
          </p:cNvSpPr>
          <p:nvPr>
            <p:ph type="sldNum" sz="quarter" idx="10"/>
          </p:nvPr>
        </p:nvSpPr>
        <p:spPr/>
        <p:txBody>
          <a:bodyPr/>
          <a:lstStyle/>
          <a:p>
            <a:fld id="{5B1B492F-E6BA-4409-9212-AB9CAE5B4C56}" type="slidenum">
              <a:rPr lang="en-GB" smtClean="0"/>
              <a:pPr/>
              <a:t>8</a:t>
            </a:fld>
            <a:endParaRPr lang="en-GB" dirty="0"/>
          </a:p>
        </p:txBody>
      </p:sp>
    </p:spTree>
    <p:extLst>
      <p:ext uri="{BB962C8B-B14F-4D97-AF65-F5344CB8AC3E}">
        <p14:creationId xmlns:p14="http://schemas.microsoft.com/office/powerpoint/2010/main" val="2043862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B1B492F-E6BA-4409-9212-AB9CAE5B4C56}" type="slidenum">
              <a:rPr lang="en-GB" smtClean="0"/>
              <a:pPr/>
              <a:t>21</a:t>
            </a:fld>
            <a:endParaRPr lang="en-GB" dirty="0"/>
          </a:p>
        </p:txBody>
      </p:sp>
    </p:spTree>
    <p:extLst>
      <p:ext uri="{BB962C8B-B14F-4D97-AF65-F5344CB8AC3E}">
        <p14:creationId xmlns:p14="http://schemas.microsoft.com/office/powerpoint/2010/main" val="3567250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5B1B492F-E6BA-4409-9212-AB9CAE5B4C56}" type="slidenum">
              <a:rPr lang="en-GB" smtClean="0"/>
              <a:pPr/>
              <a:t>23</a:t>
            </a:fld>
            <a:endParaRPr lang="en-GB" dirty="0"/>
          </a:p>
        </p:txBody>
      </p:sp>
    </p:spTree>
    <p:extLst>
      <p:ext uri="{BB962C8B-B14F-4D97-AF65-F5344CB8AC3E}">
        <p14:creationId xmlns:p14="http://schemas.microsoft.com/office/powerpoint/2010/main" val="3055969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B1B492F-E6BA-4409-9212-AB9CAE5B4C56}" type="slidenum">
              <a:rPr lang="en-GB" smtClean="0"/>
              <a:pPr/>
              <a:t>24</a:t>
            </a:fld>
            <a:endParaRPr lang="en-GB" dirty="0"/>
          </a:p>
        </p:txBody>
      </p:sp>
    </p:spTree>
    <p:extLst>
      <p:ext uri="{BB962C8B-B14F-4D97-AF65-F5344CB8AC3E}">
        <p14:creationId xmlns:p14="http://schemas.microsoft.com/office/powerpoint/2010/main" val="30181909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3" name="Freeform 22"/>
          <p:cNvSpPr/>
          <p:nvPr userDrawn="1"/>
        </p:nvSpPr>
        <p:spPr>
          <a:xfrm>
            <a:off x="2616698" y="1286019"/>
            <a:ext cx="6527303" cy="3857480"/>
          </a:xfrm>
          <a:custGeom>
            <a:avLst/>
            <a:gdLst>
              <a:gd name="connsiteX0" fmla="*/ 8029634 w 9592642"/>
              <a:gd name="connsiteY0" fmla="*/ 0 h 5670734"/>
              <a:gd name="connsiteX1" fmla="*/ 9592642 w 9592642"/>
              <a:gd name="connsiteY1" fmla="*/ 145627 h 5670734"/>
              <a:gd name="connsiteX2" fmla="*/ 9592642 w 9592642"/>
              <a:gd name="connsiteY2" fmla="*/ 5670734 h 5670734"/>
              <a:gd name="connsiteX3" fmla="*/ 0 w 9592642"/>
              <a:gd name="connsiteY3" fmla="*/ 5670734 h 5670734"/>
              <a:gd name="connsiteX4" fmla="*/ 135565 w 9592642"/>
              <a:gd name="connsiteY4" fmla="*/ 5313648 h 5670734"/>
              <a:gd name="connsiteX5" fmla="*/ 8029634 w 9592642"/>
              <a:gd name="connsiteY5" fmla="*/ 0 h 5670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92642" h="5670734">
                <a:moveTo>
                  <a:pt x="8029634" y="0"/>
                </a:moveTo>
                <a:cubicBezTo>
                  <a:pt x="8563692" y="0"/>
                  <a:pt x="9086271" y="49154"/>
                  <a:pt x="9592642" y="145627"/>
                </a:cubicBezTo>
                <a:lnTo>
                  <a:pt x="9592642" y="5670734"/>
                </a:lnTo>
                <a:lnTo>
                  <a:pt x="0" y="5670734"/>
                </a:lnTo>
                <a:lnTo>
                  <a:pt x="135565" y="5313648"/>
                </a:lnTo>
                <a:cubicBezTo>
                  <a:pt x="1401402" y="2197258"/>
                  <a:pt x="4458952" y="0"/>
                  <a:pt x="802963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733" tIns="36733" rIns="36733" bIns="36733" numCol="1" spcCol="0" rtlCol="0" fromWordArt="0" anchor="ctr" anchorCtr="0" forceAA="0" compatLnSpc="1">
            <a:prstTxWarp prst="textNoShape">
              <a:avLst/>
            </a:prstTxWarp>
            <a:noAutofit/>
          </a:bodyPr>
          <a:lstStyle/>
          <a:p>
            <a:pPr algn="ctr"/>
            <a:endParaRPr lang="en-GB" sz="648" dirty="0">
              <a:solidFill>
                <a:schemeClr val="tx1"/>
              </a:solidFill>
            </a:endParaRPr>
          </a:p>
        </p:txBody>
      </p:sp>
      <p:sp>
        <p:nvSpPr>
          <p:cNvPr id="2" name="Title 1"/>
          <p:cNvSpPr>
            <a:spLocks noGrp="1"/>
          </p:cNvSpPr>
          <p:nvPr>
            <p:ph type="ctrTitle" hasCustomPrompt="1"/>
          </p:nvPr>
        </p:nvSpPr>
        <p:spPr bwMode="gray">
          <a:xfrm>
            <a:off x="249078" y="605868"/>
            <a:ext cx="6625817" cy="680152"/>
          </a:xfrm>
        </p:spPr>
        <p:txBody>
          <a:bodyPr anchor="b" anchorCtr="0"/>
          <a:lstStyle>
            <a:lvl1pPr algn="l">
              <a:defRPr sz="2449">
                <a:solidFill>
                  <a:schemeClr val="tx1"/>
                </a:solidFill>
              </a:defRPr>
            </a:lvl1pPr>
          </a:lstStyle>
          <a:p>
            <a:r>
              <a:rPr lang="en-GB" noProof="0" dirty="0"/>
              <a:t>&lt;Insert presentation title&gt;</a:t>
            </a:r>
          </a:p>
        </p:txBody>
      </p:sp>
      <p:sp>
        <p:nvSpPr>
          <p:cNvPr id="3" name="Subtitle 2"/>
          <p:cNvSpPr>
            <a:spLocks noGrp="1"/>
          </p:cNvSpPr>
          <p:nvPr>
            <p:ph type="subTitle" idx="1" hasCustomPrompt="1"/>
          </p:nvPr>
        </p:nvSpPr>
        <p:spPr bwMode="gray">
          <a:xfrm>
            <a:off x="249077" y="1501634"/>
            <a:ext cx="4617577" cy="514264"/>
          </a:xfrm>
        </p:spPr>
        <p:txBody>
          <a:bodyPr/>
          <a:lstStyle>
            <a:lvl1pPr marL="0" indent="0" algn="l">
              <a:spcBef>
                <a:spcPts val="0"/>
              </a:spcBef>
              <a:buNone/>
              <a:defRPr sz="1632" b="0" baseline="0">
                <a:solidFill>
                  <a:schemeClr val="accent2"/>
                </a:solidFill>
              </a:defRPr>
            </a:lvl1pPr>
            <a:lvl2pPr marL="338600" indent="0" algn="ctr">
              <a:buNone/>
              <a:defRPr>
                <a:solidFill>
                  <a:schemeClr val="tx1">
                    <a:tint val="75000"/>
                  </a:schemeClr>
                </a:solidFill>
              </a:defRPr>
            </a:lvl2pPr>
            <a:lvl3pPr marL="677199" indent="0" algn="ctr">
              <a:buNone/>
              <a:defRPr>
                <a:solidFill>
                  <a:schemeClr val="tx1">
                    <a:tint val="75000"/>
                  </a:schemeClr>
                </a:solidFill>
              </a:defRPr>
            </a:lvl3pPr>
            <a:lvl4pPr marL="1015800" indent="0" algn="ctr">
              <a:buNone/>
              <a:defRPr>
                <a:solidFill>
                  <a:schemeClr val="tx1">
                    <a:tint val="75000"/>
                  </a:schemeClr>
                </a:solidFill>
              </a:defRPr>
            </a:lvl4pPr>
            <a:lvl5pPr marL="1354399" indent="0" algn="ctr">
              <a:buNone/>
              <a:defRPr>
                <a:solidFill>
                  <a:schemeClr val="tx1">
                    <a:tint val="75000"/>
                  </a:schemeClr>
                </a:solidFill>
              </a:defRPr>
            </a:lvl5pPr>
            <a:lvl6pPr marL="1692999" indent="0" algn="ctr">
              <a:buNone/>
              <a:defRPr>
                <a:solidFill>
                  <a:schemeClr val="tx1">
                    <a:tint val="75000"/>
                  </a:schemeClr>
                </a:solidFill>
              </a:defRPr>
            </a:lvl6pPr>
            <a:lvl7pPr marL="2031599" indent="0" algn="ctr">
              <a:buNone/>
              <a:defRPr>
                <a:solidFill>
                  <a:schemeClr val="tx1">
                    <a:tint val="75000"/>
                  </a:schemeClr>
                </a:solidFill>
              </a:defRPr>
            </a:lvl7pPr>
            <a:lvl8pPr marL="2370200" indent="0" algn="ctr">
              <a:buNone/>
              <a:defRPr>
                <a:solidFill>
                  <a:schemeClr val="tx1">
                    <a:tint val="75000"/>
                  </a:schemeClr>
                </a:solidFill>
              </a:defRPr>
            </a:lvl8pPr>
            <a:lvl9pPr marL="2708800" indent="0" algn="ctr">
              <a:buNone/>
              <a:defRPr>
                <a:solidFill>
                  <a:schemeClr val="tx1">
                    <a:tint val="75000"/>
                  </a:schemeClr>
                </a:solidFill>
              </a:defRPr>
            </a:lvl9pPr>
          </a:lstStyle>
          <a:p>
            <a:r>
              <a:rPr lang="en-GB" noProof="0" dirty="0"/>
              <a:t>&lt;Insert sub-title&gt;</a:t>
            </a:r>
          </a:p>
        </p:txBody>
      </p:sp>
      <p:sp>
        <p:nvSpPr>
          <p:cNvPr id="4" name="Date Placeholder 3"/>
          <p:cNvSpPr>
            <a:spLocks noGrp="1"/>
          </p:cNvSpPr>
          <p:nvPr>
            <p:ph type="dt" sz="half" idx="10"/>
          </p:nvPr>
        </p:nvSpPr>
        <p:spPr>
          <a:xfrm>
            <a:off x="249077" y="2571510"/>
            <a:ext cx="3694062" cy="171421"/>
          </a:xfrm>
        </p:spPr>
        <p:txBody>
          <a:bodyPr anchor="t" anchorCtr="0"/>
          <a:lstStyle>
            <a:lvl1pPr>
              <a:defRPr sz="1088">
                <a:solidFill>
                  <a:schemeClr val="tx2"/>
                </a:solidFill>
              </a:defRPr>
            </a:lvl1pPr>
          </a:lstStyle>
          <a:p>
            <a:r>
              <a:rPr lang="en-US" dirty="0"/>
              <a:t>28 September 2013</a:t>
            </a:r>
            <a:endParaRPr lang="en-GB" dirty="0"/>
          </a:p>
        </p:txBody>
      </p:sp>
      <p:sp>
        <p:nvSpPr>
          <p:cNvPr id="8" name="Text Placeholder 7"/>
          <p:cNvSpPr>
            <a:spLocks noGrp="1"/>
          </p:cNvSpPr>
          <p:nvPr>
            <p:ph type="body" sz="quarter" idx="11" hasCustomPrompt="1"/>
          </p:nvPr>
        </p:nvSpPr>
        <p:spPr>
          <a:xfrm>
            <a:off x="4414616" y="2559263"/>
            <a:ext cx="4463658" cy="195910"/>
          </a:xfrm>
        </p:spPr>
        <p:txBody>
          <a:bodyPr anchor="b" anchorCtr="0"/>
          <a:lstStyle>
            <a:lvl1pPr algn="r">
              <a:defRPr>
                <a:solidFill>
                  <a:schemeClr val="bg1"/>
                </a:solidFill>
              </a:defRPr>
            </a:lvl1pPr>
          </a:lstStyle>
          <a:p>
            <a:pPr lvl="0"/>
            <a:r>
              <a:rPr lang="en-US" dirty="0"/>
              <a:t>Your Name – Title</a:t>
            </a:r>
            <a:endParaRPr lang="en-GB" dirty="0"/>
          </a:p>
        </p:txBody>
      </p:sp>
      <p:sp>
        <p:nvSpPr>
          <p:cNvPr id="12" name="Text Placeholder 11"/>
          <p:cNvSpPr>
            <a:spLocks noGrp="1"/>
          </p:cNvSpPr>
          <p:nvPr>
            <p:ph type="body" sz="quarter" idx="12" hasCustomPrompt="1"/>
          </p:nvPr>
        </p:nvSpPr>
        <p:spPr>
          <a:xfrm>
            <a:off x="4414616" y="2755173"/>
            <a:ext cx="4463658" cy="195910"/>
          </a:xfrm>
        </p:spPr>
        <p:txBody>
          <a:bodyPr/>
          <a:lstStyle>
            <a:lvl1pPr algn="r">
              <a:defRPr sz="1088" b="0">
                <a:solidFill>
                  <a:schemeClr val="bg1"/>
                </a:solidFill>
              </a:defRPr>
            </a:lvl1pPr>
          </a:lstStyle>
          <a:p>
            <a:pPr lvl="0"/>
            <a:r>
              <a:rPr lang="en-US" dirty="0"/>
              <a:t>Event</a:t>
            </a:r>
            <a:endParaRPr lang="en-GB" dirty="0"/>
          </a:p>
        </p:txBody>
      </p:sp>
      <p:sp>
        <p:nvSpPr>
          <p:cNvPr id="26" name="Picture Placeholder 20"/>
          <p:cNvSpPr>
            <a:spLocks noGrp="1" noChangeAspect="1"/>
          </p:cNvSpPr>
          <p:nvPr>
            <p:ph type="pic" sz="quarter" idx="13" hasCustomPrompt="1"/>
          </p:nvPr>
        </p:nvSpPr>
        <p:spPr>
          <a:xfrm>
            <a:off x="4" y="3025558"/>
            <a:ext cx="4008886" cy="2117086"/>
          </a:xfrm>
          <a:custGeom>
            <a:avLst/>
            <a:gdLst/>
            <a:ahLst/>
            <a:cxnLst/>
            <a:rect l="l" t="t" r="r" b="b"/>
            <a:pathLst>
              <a:path w="5891536" h="3112247">
                <a:moveTo>
                  <a:pt x="2486005" y="0"/>
                </a:moveTo>
                <a:cubicBezTo>
                  <a:pt x="4271067" y="0"/>
                  <a:pt x="5736711" y="1367591"/>
                  <a:pt x="5891536" y="3112247"/>
                </a:cubicBezTo>
                <a:lnTo>
                  <a:pt x="0" y="3112247"/>
                </a:lnTo>
                <a:lnTo>
                  <a:pt x="0" y="1076184"/>
                </a:lnTo>
                <a:cubicBezTo>
                  <a:pt x="621181" y="412706"/>
                  <a:pt x="1505397" y="0"/>
                  <a:pt x="2486005" y="0"/>
                </a:cubicBezTo>
                <a:close/>
              </a:path>
            </a:pathLst>
          </a:custGeom>
          <a:solidFill>
            <a:schemeClr val="accent2"/>
          </a:solidFill>
          <a:ln>
            <a:noFill/>
          </a:ln>
        </p:spPr>
        <p:txBody>
          <a:bodyPr anchor="ctr" anchorCtr="1"/>
          <a:lstStyle>
            <a:lvl1pPr marL="0" marR="0" indent="0" algn="ctr" defTabSz="677199" rtl="0" eaLnBrk="1" fontAlgn="auto" latinLnBrk="0" hangingPunct="1">
              <a:lnSpc>
                <a:spcPct val="100000"/>
              </a:lnSpc>
              <a:spcBef>
                <a:spcPts val="816"/>
              </a:spcBef>
              <a:spcAft>
                <a:spcPts val="0"/>
              </a:spcAft>
              <a:buClrTx/>
              <a:buSzTx/>
              <a:buFont typeface="Arial" pitchFamily="34" charset="0"/>
              <a:buNone/>
              <a:tabLst/>
              <a:defRPr b="0" baseline="0">
                <a:solidFill>
                  <a:schemeClr val="bg1"/>
                </a:solidFill>
              </a:defRPr>
            </a:lvl1pPr>
          </a:lstStyle>
          <a:p>
            <a:r>
              <a:rPr lang="en-GB" dirty="0"/>
              <a:t>Click the picture icon to insert image </a:t>
            </a:r>
            <a:br>
              <a:rPr lang="en-GB" dirty="0"/>
            </a:br>
            <a:r>
              <a:rPr lang="en-GB" dirty="0"/>
              <a:t>in this orange placeholder</a:t>
            </a:r>
          </a:p>
        </p:txBody>
      </p:sp>
      <p:pic>
        <p:nvPicPr>
          <p:cNvPr id="15"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79087" y="4699021"/>
            <a:ext cx="1199187" cy="318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a:extLst>
              <a:ext uri="{FF2B5EF4-FFF2-40B4-BE49-F238E27FC236}">
                <a16:creationId xmlns:a16="http://schemas.microsoft.com/office/drawing/2014/main" id="{F5ED7196-6879-401E-A869-6BCA159DBD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88605" y="236564"/>
            <a:ext cx="1699509" cy="38760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bwMode="gray">
          <a:xfrm>
            <a:off x="253383" y="1291544"/>
            <a:ext cx="5298572" cy="3379450"/>
          </a:xfrm>
        </p:spPr>
        <p:txBody>
          <a:bodyPr/>
          <a:lstStyle>
            <a:lvl1pPr>
              <a:defRPr baseline="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noProof="0" dirty="0"/>
              <a:t>&lt;Insert text. To format bullets select ‘Increase / Decrease List level’ on the Home Ribbon&gt;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8" name="Title 7"/>
          <p:cNvSpPr>
            <a:spLocks noGrp="1"/>
          </p:cNvSpPr>
          <p:nvPr>
            <p:ph type="title" hasCustomPrompt="1"/>
          </p:nvPr>
        </p:nvSpPr>
        <p:spPr bwMode="gray">
          <a:xfrm>
            <a:off x="253383" y="162867"/>
            <a:ext cx="6654471" cy="540544"/>
          </a:xfrm>
        </p:spPr>
        <p:txBody>
          <a:bodyPr/>
          <a:lstStyle>
            <a:lvl1pPr>
              <a:defRPr>
                <a:solidFill>
                  <a:schemeClr val="tx1"/>
                </a:solidFill>
              </a:defRPr>
            </a:lvl1pPr>
          </a:lstStyle>
          <a:p>
            <a:r>
              <a:rPr lang="en-GB" noProof="0" dirty="0"/>
              <a:t>Contents</a:t>
            </a:r>
          </a:p>
        </p:txBody>
      </p:sp>
      <p:grpSp>
        <p:nvGrpSpPr>
          <p:cNvPr id="12" name="Group 11"/>
          <p:cNvGrpSpPr/>
          <p:nvPr userDrawn="1"/>
        </p:nvGrpSpPr>
        <p:grpSpPr>
          <a:xfrm>
            <a:off x="5941763" y="1306872"/>
            <a:ext cx="3202237" cy="3839176"/>
            <a:chOff x="5511572" y="1346873"/>
            <a:chExt cx="5181828" cy="6214390"/>
          </a:xfrm>
        </p:grpSpPr>
        <p:sp>
          <p:nvSpPr>
            <p:cNvPr id="16" name="Oval 6"/>
            <p:cNvSpPr>
              <a:spLocks noChangeAspect="1"/>
            </p:cNvSpPr>
            <p:nvPr/>
          </p:nvSpPr>
          <p:spPr>
            <a:xfrm>
              <a:off x="7592900" y="4067539"/>
              <a:ext cx="3100500" cy="3493724"/>
            </a:xfrm>
            <a:custGeom>
              <a:avLst/>
              <a:gdLst/>
              <a:ahLst/>
              <a:cxnLst/>
              <a:rect l="l" t="t" r="r" b="b"/>
              <a:pathLst>
                <a:path w="3100500" h="3493724">
                  <a:moveTo>
                    <a:pt x="1980000" y="0"/>
                  </a:moveTo>
                  <a:cubicBezTo>
                    <a:pt x="2396093" y="0"/>
                    <a:pt x="2782209" y="128349"/>
                    <a:pt x="3100500" y="348221"/>
                  </a:cubicBezTo>
                  <a:lnTo>
                    <a:pt x="3100500" y="3493724"/>
                  </a:lnTo>
                  <a:lnTo>
                    <a:pt x="704978" y="3493724"/>
                  </a:lnTo>
                  <a:cubicBezTo>
                    <a:pt x="273643" y="3131200"/>
                    <a:pt x="0" y="2587557"/>
                    <a:pt x="0" y="1980000"/>
                  </a:cubicBezTo>
                  <a:cubicBezTo>
                    <a:pt x="0" y="886476"/>
                    <a:pt x="886476" y="0"/>
                    <a:pt x="1980000" y="0"/>
                  </a:cubicBezTo>
                  <a:close/>
                </a:path>
              </a:pathLst>
            </a:custGeom>
            <a:solidFill>
              <a:schemeClr val="accent3">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sz="648" dirty="0"/>
            </a:p>
          </p:txBody>
        </p:sp>
        <p:sp>
          <p:nvSpPr>
            <p:cNvPr id="17" name="Oval 7"/>
            <p:cNvSpPr>
              <a:spLocks noChangeAspect="1"/>
            </p:cNvSpPr>
            <p:nvPr/>
          </p:nvSpPr>
          <p:spPr>
            <a:xfrm>
              <a:off x="7074892" y="1346873"/>
              <a:ext cx="3618508" cy="3960000"/>
            </a:xfrm>
            <a:custGeom>
              <a:avLst/>
              <a:gdLst/>
              <a:ahLst/>
              <a:cxnLst/>
              <a:rect l="l" t="t" r="r" b="b"/>
              <a:pathLst>
                <a:path w="3618508" h="3960000">
                  <a:moveTo>
                    <a:pt x="1980000" y="0"/>
                  </a:moveTo>
                  <a:cubicBezTo>
                    <a:pt x="2661456" y="0"/>
                    <a:pt x="3262506" y="344260"/>
                    <a:pt x="3618508" y="868498"/>
                  </a:cubicBezTo>
                  <a:lnTo>
                    <a:pt x="3618508" y="3091503"/>
                  </a:lnTo>
                  <a:cubicBezTo>
                    <a:pt x="3262506" y="3615741"/>
                    <a:pt x="2661456" y="3960000"/>
                    <a:pt x="1980000" y="3960000"/>
                  </a:cubicBezTo>
                  <a:cubicBezTo>
                    <a:pt x="886476" y="3960000"/>
                    <a:pt x="0" y="3073524"/>
                    <a:pt x="0" y="1980000"/>
                  </a:cubicBezTo>
                  <a:cubicBezTo>
                    <a:pt x="0" y="886476"/>
                    <a:pt x="886476" y="0"/>
                    <a:pt x="1980000" y="0"/>
                  </a:cubicBezTo>
                  <a:close/>
                </a:path>
              </a:pathLst>
            </a:cu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sz="648" dirty="0"/>
            </a:p>
          </p:txBody>
        </p:sp>
        <p:sp>
          <p:nvSpPr>
            <p:cNvPr id="18" name="Oval 17"/>
            <p:cNvSpPr>
              <a:spLocks noChangeAspect="1"/>
            </p:cNvSpPr>
            <p:nvPr/>
          </p:nvSpPr>
          <p:spPr>
            <a:xfrm>
              <a:off x="5511572" y="3425370"/>
              <a:ext cx="3240000" cy="3240000"/>
            </a:xfrm>
            <a:prstGeom prst="ellipse">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sz="648" dirty="0"/>
            </a:p>
          </p:txBody>
        </p:sp>
      </p:grpSp>
      <p:pic>
        <p:nvPicPr>
          <p:cNvPr id="13" name="Picture 12">
            <a:extLst>
              <a:ext uri="{FF2B5EF4-FFF2-40B4-BE49-F238E27FC236}">
                <a16:creationId xmlns:a16="http://schemas.microsoft.com/office/drawing/2014/main" id="{D3B27ECF-ADF2-43A8-9CF6-D7667A7244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88605" y="236564"/>
            <a:ext cx="1699509" cy="38760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bwMode="gray">
          <a:xfrm>
            <a:off x="253385" y="1291544"/>
            <a:ext cx="8619477" cy="3379450"/>
          </a:xfrm>
        </p:spPr>
        <p:txBody>
          <a:bodyPr/>
          <a:lstStyle>
            <a:lvl1pPr>
              <a:defRPr baseline="0"/>
            </a:lvl1pPr>
            <a:lvl5pPr>
              <a:defRPr/>
            </a:lvl5pPr>
          </a:lstStyle>
          <a:p>
            <a:pPr lvl="0"/>
            <a:r>
              <a:rPr lang="en-GB" noProof="0" dirty="0"/>
              <a:t>&lt;Insert text. To format bullets select ‘Increase / Decrease List level’ on the Home Ribbon&gt;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4"/>
          </p:nvPr>
        </p:nvSpPr>
        <p:spPr>
          <a:xfrm>
            <a:off x="6193142" y="4769027"/>
            <a:ext cx="2308789" cy="244888"/>
          </a:xfrm>
        </p:spPr>
        <p:txBody>
          <a:bodyPr/>
          <a:lstStyle/>
          <a:p>
            <a:pPr algn="r"/>
            <a:r>
              <a:rPr lang="en-GB" dirty="0"/>
              <a:t>Wednesday, 28 February 2018</a:t>
            </a:r>
            <a:endParaRPr lang="en-GB" noProof="0" dirty="0"/>
          </a:p>
        </p:txBody>
      </p:sp>
      <p:sp>
        <p:nvSpPr>
          <p:cNvPr id="4" name="Slide Number Placeholder 3"/>
          <p:cNvSpPr>
            <a:spLocks noGrp="1"/>
          </p:cNvSpPr>
          <p:nvPr>
            <p:ph type="sldNum" sz="quarter" idx="15"/>
          </p:nvPr>
        </p:nvSpPr>
        <p:spPr/>
        <p:txBody>
          <a:bodyPr/>
          <a:lstStyle/>
          <a:p>
            <a:fld id="{9BD6FA6A-A86D-4D06-AFF9-1E656D8048A1}" type="slidenum">
              <a:rPr lang="en-GB" noProof="0" smtClean="0"/>
              <a:pPr/>
              <a:t>‹#›</a:t>
            </a:fld>
            <a:endParaRPr lang="en-GB" noProof="0" dirty="0"/>
          </a:p>
        </p:txBody>
      </p:sp>
    </p:spTree>
    <p:extLst>
      <p:ext uri="{BB962C8B-B14F-4D97-AF65-F5344CB8AC3E}">
        <p14:creationId xmlns:p14="http://schemas.microsoft.com/office/powerpoint/2010/main" val="2184307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2" name="Oval 3"/>
          <p:cNvSpPr>
            <a:spLocks noChangeAspect="1"/>
          </p:cNvSpPr>
          <p:nvPr userDrawn="1"/>
        </p:nvSpPr>
        <p:spPr>
          <a:xfrm>
            <a:off x="0" y="1"/>
            <a:ext cx="1997831" cy="1800981"/>
          </a:xfrm>
          <a:custGeom>
            <a:avLst/>
            <a:gdLst/>
            <a:ahLst/>
            <a:cxnLst/>
            <a:rect l="l" t="t" r="r" b="b"/>
            <a:pathLst>
              <a:path w="2936048" h="2647553">
                <a:moveTo>
                  <a:pt x="0" y="0"/>
                </a:moveTo>
                <a:lnTo>
                  <a:pt x="2878809" y="0"/>
                </a:lnTo>
                <a:cubicBezTo>
                  <a:pt x="2916932" y="156299"/>
                  <a:pt x="2936048" y="319573"/>
                  <a:pt x="2936048" y="487313"/>
                </a:cubicBezTo>
                <a:cubicBezTo>
                  <a:pt x="2936048" y="1680381"/>
                  <a:pt x="1968983" y="2647553"/>
                  <a:pt x="776048" y="2647553"/>
                </a:cubicBezTo>
                <a:cubicBezTo>
                  <a:pt x="502199" y="2647553"/>
                  <a:pt x="240253" y="2596586"/>
                  <a:pt x="0" y="250148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733" tIns="36733" rIns="36733" bIns="36733" numCol="1" spcCol="0" rtlCol="0" fromWordArt="0" anchor="ctr" anchorCtr="0" forceAA="0" compatLnSpc="1">
            <a:prstTxWarp prst="textNoShape">
              <a:avLst/>
            </a:prstTxWarp>
            <a:noAutofit/>
          </a:bodyPr>
          <a:lstStyle/>
          <a:p>
            <a:pPr algn="ctr"/>
            <a:endParaRPr lang="en-GB" sz="648" dirty="0">
              <a:solidFill>
                <a:schemeClr val="tx1"/>
              </a:solidFill>
            </a:endParaRPr>
          </a:p>
        </p:txBody>
      </p:sp>
      <p:sp>
        <p:nvSpPr>
          <p:cNvPr id="13" name="Oval 12"/>
          <p:cNvSpPr>
            <a:spLocks noChangeAspect="1"/>
          </p:cNvSpPr>
          <p:nvPr userDrawn="1"/>
        </p:nvSpPr>
        <p:spPr>
          <a:xfrm>
            <a:off x="433521" y="1281421"/>
            <a:ext cx="1371785" cy="13715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733" tIns="36733" rIns="36733" bIns="36733" numCol="1" spcCol="0" rtlCol="0" fromWordArt="0" anchor="ctr" anchorCtr="0" forceAA="0" compatLnSpc="1">
            <a:prstTxWarp prst="textNoShape">
              <a:avLst/>
            </a:prstTxWarp>
            <a:noAutofit/>
          </a:bodyPr>
          <a:lstStyle/>
          <a:p>
            <a:pPr algn="ctr"/>
            <a:endParaRPr lang="en-GB" sz="648" dirty="0">
              <a:solidFill>
                <a:schemeClr val="tx1"/>
              </a:solidFill>
            </a:endParaRPr>
          </a:p>
        </p:txBody>
      </p:sp>
      <p:sp>
        <p:nvSpPr>
          <p:cNvPr id="2" name="Title 1"/>
          <p:cNvSpPr>
            <a:spLocks noGrp="1"/>
          </p:cNvSpPr>
          <p:nvPr>
            <p:ph type="title"/>
          </p:nvPr>
        </p:nvSpPr>
        <p:spPr bwMode="gray">
          <a:xfrm>
            <a:off x="1997831" y="1526590"/>
            <a:ext cx="6883342" cy="881596"/>
          </a:xfrm>
        </p:spPr>
        <p:txBody>
          <a:bodyPr anchor="ctr" anchorCtr="0"/>
          <a:lstStyle>
            <a:lvl1pPr algn="l">
              <a:defRPr sz="2449" b="1" cap="none" baseline="0">
                <a:solidFill>
                  <a:schemeClr val="tx1"/>
                </a:solidFill>
              </a:defRPr>
            </a:lvl1pPr>
          </a:lstStyle>
          <a:p>
            <a:r>
              <a:rPr lang="en-US" noProof="0"/>
              <a:t>Click to edit Master title style</a:t>
            </a:r>
            <a:endParaRPr lang="en-GB" noProof="0" dirty="0"/>
          </a:p>
        </p:txBody>
      </p:sp>
      <p:sp>
        <p:nvSpPr>
          <p:cNvPr id="3" name="Text Placeholder 2"/>
          <p:cNvSpPr>
            <a:spLocks noGrp="1"/>
          </p:cNvSpPr>
          <p:nvPr>
            <p:ph type="body" idx="1"/>
          </p:nvPr>
        </p:nvSpPr>
        <p:spPr bwMode="gray">
          <a:xfrm>
            <a:off x="1997831" y="2473785"/>
            <a:ext cx="6883342" cy="489775"/>
          </a:xfrm>
        </p:spPr>
        <p:txBody>
          <a:bodyPr anchor="t" anchorCtr="0"/>
          <a:lstStyle>
            <a:lvl1pPr marL="0" indent="0">
              <a:buNone/>
              <a:defRPr sz="1496" b="0">
                <a:solidFill>
                  <a:schemeClr val="bg2"/>
                </a:solidFill>
              </a:defRPr>
            </a:lvl1pPr>
            <a:lvl2pPr marL="338600" indent="0">
              <a:buNone/>
              <a:defRPr sz="1360">
                <a:solidFill>
                  <a:schemeClr val="tx1">
                    <a:tint val="75000"/>
                  </a:schemeClr>
                </a:solidFill>
              </a:defRPr>
            </a:lvl2pPr>
            <a:lvl3pPr marL="677199" indent="0">
              <a:buNone/>
              <a:defRPr sz="1156">
                <a:solidFill>
                  <a:schemeClr val="tx1">
                    <a:tint val="75000"/>
                  </a:schemeClr>
                </a:solidFill>
              </a:defRPr>
            </a:lvl3pPr>
            <a:lvl4pPr marL="1015800" indent="0">
              <a:buNone/>
              <a:defRPr sz="1020">
                <a:solidFill>
                  <a:schemeClr val="tx1">
                    <a:tint val="75000"/>
                  </a:schemeClr>
                </a:solidFill>
              </a:defRPr>
            </a:lvl4pPr>
            <a:lvl5pPr marL="1354399" indent="0">
              <a:buNone/>
              <a:defRPr sz="1020">
                <a:solidFill>
                  <a:schemeClr val="tx1">
                    <a:tint val="75000"/>
                  </a:schemeClr>
                </a:solidFill>
              </a:defRPr>
            </a:lvl5pPr>
            <a:lvl6pPr marL="1692999" indent="0">
              <a:buNone/>
              <a:defRPr sz="1020">
                <a:solidFill>
                  <a:schemeClr val="tx1">
                    <a:tint val="75000"/>
                  </a:schemeClr>
                </a:solidFill>
              </a:defRPr>
            </a:lvl6pPr>
            <a:lvl7pPr marL="2031599" indent="0">
              <a:buNone/>
              <a:defRPr sz="1020">
                <a:solidFill>
                  <a:schemeClr val="tx1">
                    <a:tint val="75000"/>
                  </a:schemeClr>
                </a:solidFill>
              </a:defRPr>
            </a:lvl7pPr>
            <a:lvl8pPr marL="2370200" indent="0">
              <a:buNone/>
              <a:defRPr sz="1020">
                <a:solidFill>
                  <a:schemeClr val="tx1">
                    <a:tint val="75000"/>
                  </a:schemeClr>
                </a:solidFill>
              </a:defRPr>
            </a:lvl8pPr>
            <a:lvl9pPr marL="2708800" indent="0">
              <a:buNone/>
              <a:defRPr sz="1020">
                <a:solidFill>
                  <a:schemeClr val="tx1">
                    <a:tint val="75000"/>
                  </a:schemeClr>
                </a:solidFill>
              </a:defRPr>
            </a:lvl9pPr>
          </a:lstStyle>
          <a:p>
            <a:pPr lvl="0"/>
            <a:r>
              <a:rPr lang="en-US" noProof="0"/>
              <a:t>Click to edit Master text styles</a:t>
            </a:r>
          </a:p>
        </p:txBody>
      </p:sp>
      <p:sp>
        <p:nvSpPr>
          <p:cNvPr id="7" name="Date Placeholder 6"/>
          <p:cNvSpPr>
            <a:spLocks noGrp="1"/>
          </p:cNvSpPr>
          <p:nvPr>
            <p:ph type="dt" sz="half" idx="10"/>
          </p:nvPr>
        </p:nvSpPr>
        <p:spPr/>
        <p:txBody>
          <a:bodyPr/>
          <a:lstStyle/>
          <a:p>
            <a:pPr algn="r"/>
            <a:r>
              <a:rPr lang="en-GB" noProof="0" dirty="0"/>
              <a:t>Friday, 30 June 2017</a:t>
            </a:r>
          </a:p>
        </p:txBody>
      </p:sp>
      <p:sp>
        <p:nvSpPr>
          <p:cNvPr id="8" name="Slide Number Placeholder 7"/>
          <p:cNvSpPr>
            <a:spLocks noGrp="1"/>
          </p:cNvSpPr>
          <p:nvPr>
            <p:ph type="sldNum" sz="quarter" idx="11"/>
          </p:nvPr>
        </p:nvSpPr>
        <p:spPr/>
        <p:txBody>
          <a:bodyPr/>
          <a:lstStyle/>
          <a:p>
            <a:fld id="{9BD6FA6A-A86D-4D06-AFF9-1E656D8048A1}" type="slidenum">
              <a:rPr lang="en-GB" noProof="0" smtClean="0"/>
              <a:pPr/>
              <a:t>‹#›</a:t>
            </a:fld>
            <a:endParaRPr lang="en-GB" noProof="0" dirty="0"/>
          </a:p>
        </p:txBody>
      </p:sp>
      <p:sp>
        <p:nvSpPr>
          <p:cNvPr id="6" name="Text Placeholder 5"/>
          <p:cNvSpPr>
            <a:spLocks noGrp="1"/>
          </p:cNvSpPr>
          <p:nvPr>
            <p:ph type="body" sz="quarter" idx="12" hasCustomPrompt="1"/>
          </p:nvPr>
        </p:nvSpPr>
        <p:spPr>
          <a:xfrm>
            <a:off x="433521" y="1526590"/>
            <a:ext cx="1371785" cy="881187"/>
          </a:xfrm>
        </p:spPr>
        <p:txBody>
          <a:bodyPr anchor="ctr" anchorCtr="1"/>
          <a:lstStyle>
            <a:lvl1pPr>
              <a:defRPr sz="4081" i="1">
                <a:ln w="19050">
                  <a:noFill/>
                </a:ln>
                <a:solidFill>
                  <a:schemeClr val="bg1"/>
                </a:solidFill>
              </a:defRPr>
            </a:lvl1pPr>
          </a:lstStyle>
          <a:p>
            <a:pPr lvl="0"/>
            <a:r>
              <a:rPr lang="en-US" dirty="0"/>
              <a:t>###.</a:t>
            </a:r>
            <a:endParaRPr lang="en-GB" dirty="0"/>
          </a:p>
        </p:txBody>
      </p:sp>
      <p:pic>
        <p:nvPicPr>
          <p:cNvPr id="14" name="Picture 13">
            <a:extLst>
              <a:ext uri="{FF2B5EF4-FFF2-40B4-BE49-F238E27FC236}">
                <a16:creationId xmlns:a16="http://schemas.microsoft.com/office/drawing/2014/main" id="{A0BFE14A-CC55-405A-83E9-1774BC259D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88605" y="236564"/>
            <a:ext cx="1699509" cy="38760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Date Placeholder 2"/>
          <p:cNvSpPr>
            <a:spLocks noGrp="1"/>
          </p:cNvSpPr>
          <p:nvPr>
            <p:ph type="dt" sz="half" idx="15"/>
          </p:nvPr>
        </p:nvSpPr>
        <p:spPr/>
        <p:txBody>
          <a:bodyPr/>
          <a:lstStyle/>
          <a:p>
            <a:pPr algn="r"/>
            <a:r>
              <a:rPr lang="en-GB" noProof="0" dirty="0"/>
              <a:t>Friday, 30 June 2017</a:t>
            </a:r>
          </a:p>
        </p:txBody>
      </p:sp>
      <p:sp>
        <p:nvSpPr>
          <p:cNvPr id="4" name="Slide Number Placeholder 3"/>
          <p:cNvSpPr>
            <a:spLocks noGrp="1"/>
          </p:cNvSpPr>
          <p:nvPr>
            <p:ph type="sldNum" sz="quarter" idx="16"/>
          </p:nvPr>
        </p:nvSpPr>
        <p:spPr/>
        <p:txBody>
          <a:bodyPr/>
          <a:lstStyle/>
          <a:p>
            <a:fld id="{9BD6FA6A-A86D-4D06-AFF9-1E656D8048A1}" type="slidenum">
              <a:rPr lang="en-GB" noProof="0" smtClean="0"/>
              <a:pPr/>
              <a:t>‹#›</a:t>
            </a:fld>
            <a:endParaRPr lang="en-GB" noProof="0" dirty="0"/>
          </a:p>
        </p:txBody>
      </p:sp>
      <p:sp>
        <p:nvSpPr>
          <p:cNvPr id="12" name="Text Placeholder 5"/>
          <p:cNvSpPr>
            <a:spLocks noGrp="1"/>
          </p:cNvSpPr>
          <p:nvPr>
            <p:ph type="body" sz="quarter" idx="17" hasCustomPrompt="1"/>
          </p:nvPr>
        </p:nvSpPr>
        <p:spPr>
          <a:xfrm>
            <a:off x="253383" y="4768781"/>
            <a:ext cx="5541093" cy="245135"/>
          </a:xfrm>
        </p:spPr>
        <p:txBody>
          <a:bodyPr anchor="b" anchorCtr="0"/>
          <a:lstStyle>
            <a:lvl1pPr>
              <a:defRPr sz="680" b="0">
                <a:solidFill>
                  <a:schemeClr val="tx2"/>
                </a:solidFill>
              </a:defRPr>
            </a:lvl1pPr>
            <a:lvl2pPr>
              <a:defRPr sz="680">
                <a:solidFill>
                  <a:schemeClr val="tx2"/>
                </a:solidFill>
              </a:defRPr>
            </a:lvl2pPr>
            <a:lvl3pPr>
              <a:defRPr sz="680">
                <a:solidFill>
                  <a:schemeClr val="tx2"/>
                </a:solidFill>
              </a:defRPr>
            </a:lvl3pPr>
            <a:lvl4pPr>
              <a:defRPr sz="680">
                <a:solidFill>
                  <a:schemeClr val="tx2"/>
                </a:solidFill>
              </a:defRPr>
            </a:lvl4pPr>
            <a:lvl5pPr>
              <a:defRPr sz="680">
                <a:solidFill>
                  <a:schemeClr val="tx2"/>
                </a:solidFill>
              </a:defRPr>
            </a:lvl5pPr>
          </a:lstStyle>
          <a:p>
            <a:pPr lvl="0"/>
            <a:r>
              <a:rPr lang="en-US" dirty="0"/>
              <a:t>Click here to insert source text, if any</a:t>
            </a:r>
            <a:endParaRPr lang="en-GB" dirty="0"/>
          </a:p>
        </p:txBody>
      </p:sp>
      <p:sp>
        <p:nvSpPr>
          <p:cNvPr id="8" name="Title 7"/>
          <p:cNvSpPr>
            <a:spLocks noGrp="1"/>
          </p:cNvSpPr>
          <p:nvPr>
            <p:ph type="title"/>
          </p:nvPr>
        </p:nvSpPr>
        <p:spPr/>
        <p:txBody>
          <a:bodyPr/>
          <a:lstStyle/>
          <a:p>
            <a:r>
              <a:rPr lang="en-US"/>
              <a:t>Click to edit Master title style</a:t>
            </a:r>
            <a:endParaRPr lang="en-GB"/>
          </a:p>
        </p:txBody>
      </p:sp>
      <p:sp>
        <p:nvSpPr>
          <p:cNvPr id="13" name="Content Placeholder 12"/>
          <p:cNvSpPr>
            <a:spLocks noGrp="1"/>
          </p:cNvSpPr>
          <p:nvPr>
            <p:ph sz="quarter" idx="18" hasCustomPrompt="1"/>
          </p:nvPr>
        </p:nvSpPr>
        <p:spPr>
          <a:xfrm>
            <a:off x="253385" y="1291547"/>
            <a:ext cx="4248919" cy="3378965"/>
          </a:xfrm>
        </p:spPr>
        <p:txBody>
          <a:bodyPr/>
          <a:lstStyle/>
          <a:p>
            <a:pPr lvl="0"/>
            <a:r>
              <a:rPr lang="en-GB" noProof="0" dirty="0"/>
              <a:t>&lt;Insert text. To format bullets select ‘Increase / Decrease List level’ on the Home Ribbon&gt;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17" name="Content Placeholder 16"/>
          <p:cNvSpPr>
            <a:spLocks noGrp="1"/>
          </p:cNvSpPr>
          <p:nvPr>
            <p:ph sz="quarter" idx="19" hasCustomPrompt="1"/>
          </p:nvPr>
        </p:nvSpPr>
        <p:spPr>
          <a:xfrm>
            <a:off x="4627191" y="1291544"/>
            <a:ext cx="4248171" cy="3379450"/>
          </a:xfrm>
        </p:spPr>
        <p:txBody>
          <a:bodyPr/>
          <a:lstStyle/>
          <a:p>
            <a:pPr lvl="0"/>
            <a:r>
              <a:rPr lang="en-GB" noProof="0" dirty="0"/>
              <a:t>&lt;Insert text. To format bullets select ‘Increase / Decrease List level’ on the Home Ribbon&gt;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Third by One Third Content">
    <p:spTree>
      <p:nvGrpSpPr>
        <p:cNvPr id="1" name=""/>
        <p:cNvGrpSpPr/>
        <p:nvPr/>
      </p:nvGrpSpPr>
      <p:grpSpPr>
        <a:xfrm>
          <a:off x="0" y="0"/>
          <a:ext cx="0" cy="0"/>
          <a:chOff x="0" y="0"/>
          <a:chExt cx="0" cy="0"/>
        </a:xfrm>
      </p:grpSpPr>
      <p:sp>
        <p:nvSpPr>
          <p:cNvPr id="3" name="Date Placeholder 2"/>
          <p:cNvSpPr>
            <a:spLocks noGrp="1"/>
          </p:cNvSpPr>
          <p:nvPr>
            <p:ph type="dt" sz="half" idx="15"/>
          </p:nvPr>
        </p:nvSpPr>
        <p:spPr/>
        <p:txBody>
          <a:bodyPr/>
          <a:lstStyle/>
          <a:p>
            <a:pPr algn="r"/>
            <a:r>
              <a:rPr lang="en-GB" noProof="0" dirty="0"/>
              <a:t>Friday, 30 June 2017</a:t>
            </a:r>
          </a:p>
        </p:txBody>
      </p:sp>
      <p:sp>
        <p:nvSpPr>
          <p:cNvPr id="4" name="Slide Number Placeholder 3"/>
          <p:cNvSpPr>
            <a:spLocks noGrp="1"/>
          </p:cNvSpPr>
          <p:nvPr>
            <p:ph type="sldNum" sz="quarter" idx="16"/>
          </p:nvPr>
        </p:nvSpPr>
        <p:spPr/>
        <p:txBody>
          <a:bodyPr/>
          <a:lstStyle/>
          <a:p>
            <a:fld id="{9BD6FA6A-A86D-4D06-AFF9-1E656D8048A1}" type="slidenum">
              <a:rPr lang="en-GB" noProof="0" smtClean="0"/>
              <a:pPr/>
              <a:t>‹#›</a:t>
            </a:fld>
            <a:endParaRPr lang="en-GB" noProof="0" dirty="0"/>
          </a:p>
        </p:txBody>
      </p:sp>
      <p:sp>
        <p:nvSpPr>
          <p:cNvPr id="12" name="Text Placeholder 5"/>
          <p:cNvSpPr>
            <a:spLocks noGrp="1"/>
          </p:cNvSpPr>
          <p:nvPr>
            <p:ph type="body" sz="quarter" idx="17" hasCustomPrompt="1"/>
          </p:nvPr>
        </p:nvSpPr>
        <p:spPr>
          <a:xfrm>
            <a:off x="253383" y="4768781"/>
            <a:ext cx="5541093" cy="245135"/>
          </a:xfrm>
        </p:spPr>
        <p:txBody>
          <a:bodyPr anchor="b" anchorCtr="0"/>
          <a:lstStyle>
            <a:lvl1pPr>
              <a:defRPr sz="680" b="0">
                <a:solidFill>
                  <a:schemeClr val="tx2"/>
                </a:solidFill>
              </a:defRPr>
            </a:lvl1pPr>
            <a:lvl2pPr>
              <a:defRPr sz="680">
                <a:solidFill>
                  <a:schemeClr val="tx2"/>
                </a:solidFill>
              </a:defRPr>
            </a:lvl2pPr>
            <a:lvl3pPr>
              <a:defRPr sz="680">
                <a:solidFill>
                  <a:schemeClr val="tx2"/>
                </a:solidFill>
              </a:defRPr>
            </a:lvl3pPr>
            <a:lvl4pPr>
              <a:defRPr sz="680">
                <a:solidFill>
                  <a:schemeClr val="tx2"/>
                </a:solidFill>
              </a:defRPr>
            </a:lvl4pPr>
            <a:lvl5pPr>
              <a:defRPr sz="680">
                <a:solidFill>
                  <a:schemeClr val="tx2"/>
                </a:solidFill>
              </a:defRPr>
            </a:lvl5pPr>
          </a:lstStyle>
          <a:p>
            <a:pPr lvl="0"/>
            <a:r>
              <a:rPr lang="en-US" dirty="0"/>
              <a:t>Click here to insert source text, if any</a:t>
            </a:r>
            <a:endParaRPr lang="en-GB" dirty="0"/>
          </a:p>
        </p:txBody>
      </p:sp>
      <p:sp>
        <p:nvSpPr>
          <p:cNvPr id="8" name="Title 7"/>
          <p:cNvSpPr>
            <a:spLocks noGrp="1"/>
          </p:cNvSpPr>
          <p:nvPr>
            <p:ph type="title"/>
          </p:nvPr>
        </p:nvSpPr>
        <p:spPr/>
        <p:txBody>
          <a:bodyPr/>
          <a:lstStyle/>
          <a:p>
            <a:r>
              <a:rPr lang="en-US"/>
              <a:t>Click to edit Master title style</a:t>
            </a:r>
            <a:endParaRPr lang="en-GB"/>
          </a:p>
        </p:txBody>
      </p:sp>
      <p:sp>
        <p:nvSpPr>
          <p:cNvPr id="13" name="Content Placeholder 12"/>
          <p:cNvSpPr>
            <a:spLocks noGrp="1"/>
          </p:cNvSpPr>
          <p:nvPr>
            <p:ph sz="quarter" idx="18" hasCustomPrompt="1"/>
          </p:nvPr>
        </p:nvSpPr>
        <p:spPr>
          <a:xfrm>
            <a:off x="253382" y="1291547"/>
            <a:ext cx="6156770" cy="3378965"/>
          </a:xfrm>
        </p:spPr>
        <p:txBody>
          <a:bodyPr/>
          <a:lstStyle/>
          <a:p>
            <a:pPr lvl="0"/>
            <a:r>
              <a:rPr lang="en-GB" noProof="0" dirty="0"/>
              <a:t>&lt;Insert text. To format bullets select ‘Increase / Decrease List level’ on the Home Ribbon&gt;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17" name="Content Placeholder 16"/>
          <p:cNvSpPr>
            <a:spLocks noGrp="1"/>
          </p:cNvSpPr>
          <p:nvPr>
            <p:ph sz="quarter" idx="19" hasCustomPrompt="1"/>
          </p:nvPr>
        </p:nvSpPr>
        <p:spPr>
          <a:xfrm>
            <a:off x="6536850" y="1291544"/>
            <a:ext cx="2339572" cy="3379450"/>
          </a:xfrm>
        </p:spPr>
        <p:txBody>
          <a:bodyPr/>
          <a:lstStyle/>
          <a:p>
            <a:pPr lvl="0"/>
            <a:r>
              <a:rPr lang="en-GB" noProof="0" dirty="0"/>
              <a:t>&lt;Insert text. To format bullets select ‘Increase / Decrease List level’ on the Home Ribbon&gt;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extLst>
      <p:ext uri="{BB962C8B-B14F-4D97-AF65-F5344CB8AC3E}">
        <p14:creationId xmlns:p14="http://schemas.microsoft.com/office/powerpoint/2010/main" val="309076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ext Placeholder 5"/>
          <p:cNvSpPr>
            <a:spLocks noGrp="1"/>
          </p:cNvSpPr>
          <p:nvPr>
            <p:ph type="body" sz="quarter" idx="16" hasCustomPrompt="1"/>
          </p:nvPr>
        </p:nvSpPr>
        <p:spPr>
          <a:xfrm>
            <a:off x="253383" y="4768781"/>
            <a:ext cx="5541093" cy="245135"/>
          </a:xfrm>
        </p:spPr>
        <p:txBody>
          <a:bodyPr anchor="b" anchorCtr="0"/>
          <a:lstStyle>
            <a:lvl1pPr>
              <a:defRPr sz="680" b="0">
                <a:solidFill>
                  <a:schemeClr val="tx2"/>
                </a:solidFill>
              </a:defRPr>
            </a:lvl1pPr>
            <a:lvl2pPr>
              <a:defRPr sz="680">
                <a:solidFill>
                  <a:schemeClr val="tx2"/>
                </a:solidFill>
              </a:defRPr>
            </a:lvl2pPr>
            <a:lvl3pPr>
              <a:defRPr sz="680">
                <a:solidFill>
                  <a:schemeClr val="tx2"/>
                </a:solidFill>
              </a:defRPr>
            </a:lvl3pPr>
            <a:lvl4pPr>
              <a:defRPr sz="680">
                <a:solidFill>
                  <a:schemeClr val="tx2"/>
                </a:solidFill>
              </a:defRPr>
            </a:lvl4pPr>
            <a:lvl5pPr>
              <a:defRPr sz="680">
                <a:solidFill>
                  <a:schemeClr val="tx2"/>
                </a:solidFill>
              </a:defRPr>
            </a:lvl5pPr>
          </a:lstStyle>
          <a:p>
            <a:pPr lvl="0"/>
            <a:r>
              <a:rPr lang="en-US" dirty="0"/>
              <a:t>Click here to insert source text, if any</a:t>
            </a:r>
            <a:endParaRPr lang="en-GB" dirty="0"/>
          </a:p>
        </p:txBody>
      </p:sp>
      <p:sp>
        <p:nvSpPr>
          <p:cNvPr id="7" name="Date Placeholder 6"/>
          <p:cNvSpPr>
            <a:spLocks noGrp="1"/>
          </p:cNvSpPr>
          <p:nvPr>
            <p:ph type="dt" sz="half" idx="17"/>
          </p:nvPr>
        </p:nvSpPr>
        <p:spPr/>
        <p:txBody>
          <a:bodyPr/>
          <a:lstStyle/>
          <a:p>
            <a:pPr algn="r"/>
            <a:r>
              <a:rPr lang="en-GB" noProof="0" dirty="0"/>
              <a:t>Friday, 30 June 2017</a:t>
            </a:r>
          </a:p>
        </p:txBody>
      </p:sp>
      <p:sp>
        <p:nvSpPr>
          <p:cNvPr id="8" name="Slide Number Placeholder 7"/>
          <p:cNvSpPr>
            <a:spLocks noGrp="1"/>
          </p:cNvSpPr>
          <p:nvPr>
            <p:ph type="sldNum" sz="quarter" idx="18"/>
          </p:nvPr>
        </p:nvSpPr>
        <p:spPr/>
        <p:txBody>
          <a:bodyPr/>
          <a:lstStyle/>
          <a:p>
            <a:fld id="{9BD6FA6A-A86D-4D06-AFF9-1E656D8048A1}" type="slidenum">
              <a:rPr lang="en-GB" noProof="0" smtClean="0"/>
              <a:pPr/>
              <a:t>‹#›</a:t>
            </a:fld>
            <a:endParaRPr lang="en-GB" noProof="0" dirty="0"/>
          </a:p>
        </p:txBody>
      </p:sp>
      <p:sp>
        <p:nvSpPr>
          <p:cNvPr id="9" name="Title 8"/>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r"/>
            <a:r>
              <a:rPr lang="en-GB" noProof="0" dirty="0"/>
              <a:t>Friday, 30 June 2017</a:t>
            </a:r>
          </a:p>
        </p:txBody>
      </p:sp>
      <p:sp>
        <p:nvSpPr>
          <p:cNvPr id="6" name="Slide Number Placeholder 5"/>
          <p:cNvSpPr>
            <a:spLocks noGrp="1"/>
          </p:cNvSpPr>
          <p:nvPr>
            <p:ph type="sldNum" sz="quarter" idx="11"/>
          </p:nvPr>
        </p:nvSpPr>
        <p:spPr/>
        <p:txBody>
          <a:bodyPr/>
          <a:lstStyle/>
          <a:p>
            <a:fld id="{9BD6FA6A-A86D-4D06-AFF9-1E656D8048A1}" type="slidenum">
              <a:rPr lang="en-GB" noProof="0" smtClean="0"/>
              <a:pPr/>
              <a:t>‹#›</a:t>
            </a:fld>
            <a:endParaRPr lang="en-GB" noProof="0" dirty="0"/>
          </a:p>
        </p:txBody>
      </p:sp>
      <p:sp>
        <p:nvSpPr>
          <p:cNvPr id="8" name="Text Placeholder 5"/>
          <p:cNvSpPr>
            <a:spLocks noGrp="1"/>
          </p:cNvSpPr>
          <p:nvPr>
            <p:ph type="body" sz="quarter" idx="16" hasCustomPrompt="1"/>
          </p:nvPr>
        </p:nvSpPr>
        <p:spPr>
          <a:xfrm>
            <a:off x="253383" y="4768781"/>
            <a:ext cx="5541093" cy="245135"/>
          </a:xfrm>
        </p:spPr>
        <p:txBody>
          <a:bodyPr anchor="b" anchorCtr="0"/>
          <a:lstStyle>
            <a:lvl1pPr>
              <a:defRPr sz="680" b="0">
                <a:solidFill>
                  <a:schemeClr val="tx2"/>
                </a:solidFill>
              </a:defRPr>
            </a:lvl1pPr>
            <a:lvl2pPr>
              <a:defRPr sz="680">
                <a:solidFill>
                  <a:schemeClr val="tx2"/>
                </a:solidFill>
              </a:defRPr>
            </a:lvl2pPr>
            <a:lvl3pPr>
              <a:defRPr sz="680">
                <a:solidFill>
                  <a:schemeClr val="tx2"/>
                </a:solidFill>
              </a:defRPr>
            </a:lvl3pPr>
            <a:lvl4pPr>
              <a:defRPr sz="680">
                <a:solidFill>
                  <a:schemeClr val="tx2"/>
                </a:solidFill>
              </a:defRPr>
            </a:lvl4pPr>
            <a:lvl5pPr>
              <a:defRPr sz="680">
                <a:solidFill>
                  <a:schemeClr val="tx2"/>
                </a:solidFill>
              </a:defRPr>
            </a:lvl5pPr>
          </a:lstStyle>
          <a:p>
            <a:pPr lvl="0"/>
            <a:r>
              <a:rPr lang="en-US" dirty="0"/>
              <a:t>Click here to insert source text, if any</a:t>
            </a:r>
            <a:endParaRPr lang="en-GB" dirty="0"/>
          </a:p>
        </p:txBody>
      </p:sp>
      <p:pic>
        <p:nvPicPr>
          <p:cNvPr id="9" name="Picture 8">
            <a:extLst>
              <a:ext uri="{FF2B5EF4-FFF2-40B4-BE49-F238E27FC236}">
                <a16:creationId xmlns:a16="http://schemas.microsoft.com/office/drawing/2014/main" id="{D2FAD0F8-81B6-479E-BB04-393FD1D029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88605" y="236564"/>
            <a:ext cx="1699509" cy="38760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11" name="Oval 1"/>
          <p:cNvSpPr>
            <a:spLocks noChangeAspect="1"/>
          </p:cNvSpPr>
          <p:nvPr userDrawn="1"/>
        </p:nvSpPr>
        <p:spPr>
          <a:xfrm>
            <a:off x="2166" y="0"/>
            <a:ext cx="3734738" cy="1101485"/>
          </a:xfrm>
          <a:custGeom>
            <a:avLst/>
            <a:gdLst/>
            <a:ahLst/>
            <a:cxnLst/>
            <a:rect l="l" t="t" r="r" b="b"/>
            <a:pathLst>
              <a:path w="5488638" h="1619251">
                <a:moveTo>
                  <a:pt x="0" y="0"/>
                </a:moveTo>
                <a:lnTo>
                  <a:pt x="5488638" y="0"/>
                </a:lnTo>
                <a:cubicBezTo>
                  <a:pt x="4484957" y="1000716"/>
                  <a:pt x="3100197" y="1619251"/>
                  <a:pt x="1570988" y="1619251"/>
                </a:cubicBezTo>
                <a:cubicBezTo>
                  <a:pt x="1025207" y="1619251"/>
                  <a:pt x="497825" y="1540461"/>
                  <a:pt x="0" y="139225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733" tIns="36733" rIns="36733" bIns="36733" rtlCol="0" anchor="ctr"/>
          <a:lstStyle/>
          <a:p>
            <a:pPr algn="ctr"/>
            <a:endParaRPr lang="en-GB" sz="648" noProof="0" dirty="0"/>
          </a:p>
        </p:txBody>
      </p:sp>
      <p:sp>
        <p:nvSpPr>
          <p:cNvPr id="2" name="Title Placeholder 1"/>
          <p:cNvSpPr>
            <a:spLocks noGrp="1"/>
          </p:cNvSpPr>
          <p:nvPr>
            <p:ph type="title"/>
          </p:nvPr>
        </p:nvSpPr>
        <p:spPr bwMode="gray">
          <a:xfrm>
            <a:off x="253384" y="162867"/>
            <a:ext cx="2505699" cy="540544"/>
          </a:xfrm>
          <a:prstGeom prst="rect">
            <a:avLst/>
          </a:prstGeom>
        </p:spPr>
        <p:txBody>
          <a:bodyPr vert="horz" lIns="0" tIns="0" rIns="0" bIns="0" rtlCol="0" anchor="t" anchorCtr="0">
            <a:noAutofit/>
          </a:bodyPr>
          <a:lstStyle/>
          <a:p>
            <a:r>
              <a:rPr lang="en-US" noProof="0"/>
              <a:t>Click to edit Master title style</a:t>
            </a:r>
            <a:endParaRPr lang="en-GB" noProof="0" dirty="0"/>
          </a:p>
        </p:txBody>
      </p:sp>
      <p:sp>
        <p:nvSpPr>
          <p:cNvPr id="3" name="Text Placeholder 2"/>
          <p:cNvSpPr>
            <a:spLocks noGrp="1"/>
          </p:cNvSpPr>
          <p:nvPr>
            <p:ph type="body" idx="1"/>
          </p:nvPr>
        </p:nvSpPr>
        <p:spPr bwMode="gray">
          <a:xfrm>
            <a:off x="253385" y="1291544"/>
            <a:ext cx="8619477" cy="337945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Date Placeholder 3"/>
          <p:cNvSpPr>
            <a:spLocks noGrp="1"/>
          </p:cNvSpPr>
          <p:nvPr>
            <p:ph type="dt" sz="half" idx="2"/>
          </p:nvPr>
        </p:nvSpPr>
        <p:spPr bwMode="gray">
          <a:xfrm>
            <a:off x="6195356" y="4769027"/>
            <a:ext cx="2308789" cy="244888"/>
          </a:xfrm>
          <a:prstGeom prst="rect">
            <a:avLst/>
          </a:prstGeom>
        </p:spPr>
        <p:txBody>
          <a:bodyPr vert="horz" lIns="0" tIns="0" rIns="0" bIns="0" rtlCol="0" anchor="b" anchorCtr="0"/>
          <a:lstStyle>
            <a:lvl1pPr algn="l">
              <a:defRPr sz="680">
                <a:solidFill>
                  <a:schemeClr val="tx2"/>
                </a:solidFill>
              </a:defRPr>
            </a:lvl1pPr>
          </a:lstStyle>
          <a:p>
            <a:pPr algn="r"/>
            <a:r>
              <a:rPr lang="en-GB" noProof="0" dirty="0"/>
              <a:t>Friday, 30 June 2017</a:t>
            </a:r>
          </a:p>
        </p:txBody>
      </p:sp>
      <p:sp>
        <p:nvSpPr>
          <p:cNvPr id="6" name="Slide Number Placeholder 5"/>
          <p:cNvSpPr>
            <a:spLocks noGrp="1"/>
          </p:cNvSpPr>
          <p:nvPr>
            <p:ph type="sldNum" sz="quarter" idx="4"/>
          </p:nvPr>
        </p:nvSpPr>
        <p:spPr bwMode="gray">
          <a:xfrm>
            <a:off x="8503389" y="4769027"/>
            <a:ext cx="369471" cy="244888"/>
          </a:xfrm>
          <a:prstGeom prst="rect">
            <a:avLst/>
          </a:prstGeom>
        </p:spPr>
        <p:txBody>
          <a:bodyPr vert="horz" lIns="0" tIns="0" rIns="0" bIns="0" rtlCol="0" anchor="b" anchorCtr="0"/>
          <a:lstStyle>
            <a:lvl1pPr algn="r">
              <a:defRPr sz="680" b="1">
                <a:solidFill>
                  <a:schemeClr val="tx2"/>
                </a:solidFill>
              </a:defRPr>
            </a:lvl1pPr>
          </a:lstStyle>
          <a:p>
            <a:fld id="{9BD6FA6A-A86D-4D06-AFF9-1E656D8048A1}" type="slidenum">
              <a:rPr lang="en-GB" noProof="0" smtClean="0"/>
              <a:pPr/>
              <a:t>‹#›</a:t>
            </a:fld>
            <a:endParaRPr lang="en-GB" noProof="0" dirty="0"/>
          </a:p>
        </p:txBody>
      </p:sp>
      <p:pic>
        <p:nvPicPr>
          <p:cNvPr id="7" name="Picture 6">
            <a:extLst>
              <a:ext uri="{FF2B5EF4-FFF2-40B4-BE49-F238E27FC236}">
                <a16:creationId xmlns:a16="http://schemas.microsoft.com/office/drawing/2014/main" id="{3C6B6E85-FB6F-4750-A15F-B59EF119EF7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7188605" y="236564"/>
            <a:ext cx="1699509" cy="38760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2" r:id="rId5"/>
    <p:sldLayoutId id="2147483657" r:id="rId6"/>
    <p:sldLayoutId id="2147483654" r:id="rId7"/>
    <p:sldLayoutId id="2147483655" r:id="rId8"/>
  </p:sldLayoutIdLst>
  <p:hf hdr="0" ftr="0"/>
  <p:txStyles>
    <p:titleStyle>
      <a:lvl1pPr algn="l" defTabSz="677199" rtl="0" eaLnBrk="1" latinLnBrk="0" hangingPunct="1">
        <a:spcBef>
          <a:spcPct val="0"/>
        </a:spcBef>
        <a:buNone/>
        <a:defRPr sz="1632" b="1" kern="1200">
          <a:solidFill>
            <a:schemeClr val="bg1"/>
          </a:solidFill>
          <a:latin typeface="+mj-lt"/>
          <a:ea typeface="+mj-ea"/>
          <a:cs typeface="+mj-cs"/>
        </a:defRPr>
      </a:lvl1pPr>
    </p:titleStyle>
    <p:bodyStyle>
      <a:lvl1pPr marL="0" indent="0" algn="l" defTabSz="677199" rtl="0" eaLnBrk="1" latinLnBrk="0" hangingPunct="1">
        <a:spcBef>
          <a:spcPts val="816"/>
        </a:spcBef>
        <a:buFont typeface="Arial" pitchFamily="34" charset="0"/>
        <a:buNone/>
        <a:defRPr sz="1224" b="1" kern="1200">
          <a:solidFill>
            <a:schemeClr val="tx1"/>
          </a:solidFill>
          <a:latin typeface="+mn-lt"/>
          <a:ea typeface="+mn-ea"/>
          <a:cs typeface="+mn-cs"/>
        </a:defRPr>
      </a:lvl1pPr>
      <a:lvl2pPr marL="0" indent="0" algn="l" defTabSz="677199" rtl="0" eaLnBrk="1" latinLnBrk="0" hangingPunct="1">
        <a:spcBef>
          <a:spcPts val="408"/>
        </a:spcBef>
        <a:buFont typeface="Wingdings 2" panose="05020102010507070707" pitchFamily="18" charset="2"/>
        <a:buNone/>
        <a:defRPr sz="1224" kern="1200">
          <a:solidFill>
            <a:schemeClr val="tx1"/>
          </a:solidFill>
          <a:latin typeface="+mn-lt"/>
          <a:ea typeface="+mn-ea"/>
          <a:cs typeface="+mn-cs"/>
        </a:defRPr>
      </a:lvl2pPr>
      <a:lvl3pPr marL="244862" indent="-244862" algn="l" defTabSz="677199" rtl="0" eaLnBrk="1" latinLnBrk="0" hangingPunct="1">
        <a:spcBef>
          <a:spcPts val="204"/>
        </a:spcBef>
        <a:buClr>
          <a:schemeClr val="accent2"/>
        </a:buClr>
        <a:buFont typeface="Wingdings 2" panose="05020102010507070707" pitchFamily="18" charset="2"/>
        <a:buChar char=""/>
        <a:defRPr sz="1224" kern="1200">
          <a:solidFill>
            <a:schemeClr val="tx1"/>
          </a:solidFill>
          <a:latin typeface="+mn-lt"/>
          <a:ea typeface="+mn-ea"/>
          <a:cs typeface="+mn-cs"/>
        </a:defRPr>
      </a:lvl3pPr>
      <a:lvl4pPr marL="489726"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4pPr>
      <a:lvl5pPr marL="734588"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5pPr>
      <a:lvl6pPr marL="979451"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6pPr>
      <a:lvl7pPr marL="1224314"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7pPr>
      <a:lvl8pPr marL="1469176"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8pPr>
      <a:lvl9pPr marL="1714039" indent="-244862" algn="l" defTabSz="677199" rtl="0" eaLnBrk="1" latinLnBrk="0" hangingPunct="1">
        <a:spcBef>
          <a:spcPts val="204"/>
        </a:spcBef>
        <a:buClr>
          <a:schemeClr val="accent2"/>
        </a:buClr>
        <a:buFont typeface="Arial" pitchFamily="34" charset="0"/>
        <a:buChar char="–"/>
        <a:defRPr sz="1224" kern="1200" baseline="0">
          <a:solidFill>
            <a:schemeClr val="tx1"/>
          </a:solidFill>
          <a:latin typeface="+mn-lt"/>
          <a:ea typeface="+mn-ea"/>
          <a:cs typeface="+mn-cs"/>
        </a:defRPr>
      </a:lvl9pPr>
    </p:bodyStyle>
    <p:otherStyle>
      <a:defPPr>
        <a:defRPr lang="en-GB"/>
      </a:defPPr>
      <a:lvl1pPr marL="0" indent="0" algn="l" defTabSz="677199" rtl="0" eaLnBrk="1" latinLnBrk="0" hangingPunct="1">
        <a:spcBef>
          <a:spcPts val="204"/>
        </a:spcBef>
        <a:buFont typeface="Wingdings 2" panose="05020102010507070707" pitchFamily="18" charset="2"/>
        <a:buNone/>
        <a:defRPr sz="952" kern="1200">
          <a:solidFill>
            <a:schemeClr val="tx1"/>
          </a:solidFill>
          <a:latin typeface="+mn-lt"/>
          <a:ea typeface="+mn-ea"/>
          <a:cs typeface="+mn-cs"/>
        </a:defRPr>
      </a:lvl1pPr>
      <a:lvl2pPr marL="122431" indent="-122431" algn="l" defTabSz="677199" rtl="0" eaLnBrk="1" latinLnBrk="0" hangingPunct="1">
        <a:spcBef>
          <a:spcPts val="0"/>
        </a:spcBef>
        <a:buClr>
          <a:schemeClr val="accent2"/>
        </a:buClr>
        <a:buFont typeface="Wingdings 2" panose="05020102010507070707" pitchFamily="18" charset="2"/>
        <a:buChar char=""/>
        <a:defRPr sz="952" kern="1200">
          <a:solidFill>
            <a:schemeClr val="tx1"/>
          </a:solidFill>
          <a:latin typeface="+mn-lt"/>
          <a:ea typeface="+mn-ea"/>
          <a:cs typeface="+mn-cs"/>
        </a:defRPr>
      </a:lvl2pPr>
      <a:lvl3pPr marL="244862" indent="-122431" algn="l" defTabSz="677199"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3pPr>
      <a:lvl4pPr marL="367294" indent="-122431" algn="l" defTabSz="677199"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4pPr>
      <a:lvl5pPr marL="489726" indent="-122431" algn="l" defTabSz="677199"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5pPr>
      <a:lvl6pPr marL="612157" indent="-122431" algn="l" defTabSz="677199"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6pPr>
      <a:lvl7pPr marL="734588" indent="-122431" algn="l" defTabSz="677199" rtl="0" eaLnBrk="1" latinLnBrk="0" hangingPunct="1">
        <a:spcBef>
          <a:spcPts val="0"/>
        </a:spcBef>
        <a:buClr>
          <a:schemeClr val="accent2"/>
        </a:buClr>
        <a:buFont typeface="Arial" pitchFamily="34" charset="0"/>
        <a:buChar char="–"/>
        <a:defRPr sz="952" kern="1200">
          <a:solidFill>
            <a:schemeClr val="tx1"/>
          </a:solidFill>
          <a:latin typeface="+mn-lt"/>
          <a:ea typeface="+mn-ea"/>
          <a:cs typeface="+mn-cs"/>
        </a:defRPr>
      </a:lvl7pPr>
      <a:lvl8pPr marL="857019" indent="-122431" algn="l" defTabSz="677199" rtl="0" eaLnBrk="1" latinLnBrk="0" hangingPunct="1">
        <a:spcBef>
          <a:spcPts val="0"/>
        </a:spcBef>
        <a:buClr>
          <a:schemeClr val="accent2"/>
        </a:buClr>
        <a:buFont typeface="Arial" pitchFamily="34" charset="0"/>
        <a:buChar char="–"/>
        <a:defRPr sz="952" kern="1200" baseline="0">
          <a:solidFill>
            <a:schemeClr val="tx1"/>
          </a:solidFill>
          <a:latin typeface="+mn-lt"/>
          <a:ea typeface="+mn-ea"/>
          <a:cs typeface="+mn-cs"/>
        </a:defRPr>
      </a:lvl8pPr>
      <a:lvl9pPr marL="979451" indent="-122431" algn="l" defTabSz="677199" rtl="0" eaLnBrk="1" latinLnBrk="0" hangingPunct="1">
        <a:spcBef>
          <a:spcPts val="0"/>
        </a:spcBef>
        <a:buClr>
          <a:schemeClr val="accent2"/>
        </a:buClr>
        <a:buFont typeface="Arial" pitchFamily="34" charset="0"/>
        <a:buChar char="–"/>
        <a:defRPr sz="952"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efficiency.energyinst.org/esos-lead-assessor"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hyperlink" Target="mailto:webtraining@energyinst.or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6922-1AA9-42C3-8049-D1FE02913AC5}"/>
              </a:ext>
            </a:extLst>
          </p:cNvPr>
          <p:cNvSpPr>
            <a:spLocks noGrp="1"/>
          </p:cNvSpPr>
          <p:nvPr>
            <p:ph type="ctrTitle"/>
          </p:nvPr>
        </p:nvSpPr>
        <p:spPr/>
        <p:txBody>
          <a:bodyPr/>
          <a:lstStyle/>
          <a:p>
            <a:r>
              <a:rPr lang="en-GB" dirty="0"/>
              <a:t>Preparing for ESOS Phase Two</a:t>
            </a:r>
          </a:p>
        </p:txBody>
      </p:sp>
      <p:sp>
        <p:nvSpPr>
          <p:cNvPr id="3" name="Subtitle 2">
            <a:extLst>
              <a:ext uri="{FF2B5EF4-FFF2-40B4-BE49-F238E27FC236}">
                <a16:creationId xmlns:a16="http://schemas.microsoft.com/office/drawing/2014/main" id="{9EC9078F-F90B-40EC-A511-6F73AFD84E56}"/>
              </a:ext>
            </a:extLst>
          </p:cNvPr>
          <p:cNvSpPr>
            <a:spLocks noGrp="1"/>
          </p:cNvSpPr>
          <p:nvPr>
            <p:ph type="subTitle" idx="1"/>
          </p:nvPr>
        </p:nvSpPr>
        <p:spPr/>
        <p:txBody>
          <a:bodyPr/>
          <a:lstStyle/>
          <a:p>
            <a:r>
              <a:rPr lang="en-GB" dirty="0"/>
              <a:t>Applying the lessons learnt in Phase One</a:t>
            </a:r>
          </a:p>
        </p:txBody>
      </p:sp>
      <p:sp>
        <p:nvSpPr>
          <p:cNvPr id="4" name="Date Placeholder 3">
            <a:extLst>
              <a:ext uri="{FF2B5EF4-FFF2-40B4-BE49-F238E27FC236}">
                <a16:creationId xmlns:a16="http://schemas.microsoft.com/office/drawing/2014/main" id="{BCB2C002-13A1-45DB-91EE-4649BCB121DF}"/>
              </a:ext>
            </a:extLst>
          </p:cNvPr>
          <p:cNvSpPr>
            <a:spLocks noGrp="1"/>
          </p:cNvSpPr>
          <p:nvPr>
            <p:ph type="dt" sz="half" idx="10"/>
          </p:nvPr>
        </p:nvSpPr>
        <p:spPr/>
        <p:txBody>
          <a:bodyPr/>
          <a:lstStyle/>
          <a:p>
            <a:r>
              <a:rPr lang="en-US" dirty="0"/>
              <a:t>28 February 2018</a:t>
            </a:r>
            <a:endParaRPr lang="en-GB" dirty="0"/>
          </a:p>
        </p:txBody>
      </p:sp>
      <p:sp>
        <p:nvSpPr>
          <p:cNvPr id="5" name="Text Placeholder 4">
            <a:extLst>
              <a:ext uri="{FF2B5EF4-FFF2-40B4-BE49-F238E27FC236}">
                <a16:creationId xmlns:a16="http://schemas.microsoft.com/office/drawing/2014/main" id="{A708AB86-3AB2-4218-8292-A947289C5508}"/>
              </a:ext>
            </a:extLst>
          </p:cNvPr>
          <p:cNvSpPr>
            <a:spLocks noGrp="1"/>
          </p:cNvSpPr>
          <p:nvPr>
            <p:ph type="body" sz="quarter" idx="11"/>
          </p:nvPr>
        </p:nvSpPr>
        <p:spPr/>
        <p:txBody>
          <a:bodyPr/>
          <a:lstStyle/>
          <a:p>
            <a:r>
              <a:rPr lang="en-GB" sz="1600" dirty="0"/>
              <a:t>John Pooley – ESOS Lead Assessor (RPEC)</a:t>
            </a:r>
          </a:p>
        </p:txBody>
      </p:sp>
      <p:sp>
        <p:nvSpPr>
          <p:cNvPr id="6" name="Text Placeholder 5">
            <a:extLst>
              <a:ext uri="{FF2B5EF4-FFF2-40B4-BE49-F238E27FC236}">
                <a16:creationId xmlns:a16="http://schemas.microsoft.com/office/drawing/2014/main" id="{2DF27EF5-7122-4ED3-8FC1-0D2CCE4AE6C5}"/>
              </a:ext>
            </a:extLst>
          </p:cNvPr>
          <p:cNvSpPr>
            <a:spLocks noGrp="1"/>
          </p:cNvSpPr>
          <p:nvPr>
            <p:ph type="body" sz="quarter" idx="12"/>
          </p:nvPr>
        </p:nvSpPr>
        <p:spPr/>
        <p:txBody>
          <a:bodyPr/>
          <a:lstStyle/>
          <a:p>
            <a:r>
              <a:rPr lang="en-GB" sz="1400" dirty="0"/>
              <a:t> edie Energy Management Forum 2018 - BIRMINGHAM</a:t>
            </a:r>
          </a:p>
        </p:txBody>
      </p:sp>
    </p:spTree>
    <p:extLst>
      <p:ext uri="{BB962C8B-B14F-4D97-AF65-F5344CB8AC3E}">
        <p14:creationId xmlns:p14="http://schemas.microsoft.com/office/powerpoint/2010/main" val="175462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7143D2-9064-4DCF-AEC1-609175D78F6F}"/>
              </a:ext>
            </a:extLst>
          </p:cNvPr>
          <p:cNvSpPr>
            <a:spLocks noGrp="1"/>
          </p:cNvSpPr>
          <p:nvPr>
            <p:ph sz="quarter" idx="13"/>
          </p:nvPr>
        </p:nvSpPr>
        <p:spPr>
          <a:xfrm>
            <a:off x="323526" y="2130111"/>
            <a:ext cx="8549334" cy="2169832"/>
          </a:xfrm>
        </p:spPr>
        <p:txBody>
          <a:bodyPr/>
          <a:lstStyle/>
          <a:p>
            <a:pPr marL="285750" indent="-285750">
              <a:buFont typeface="Arial" panose="020B0604020202020204" pitchFamily="34" charset="0"/>
              <a:buChar char="•"/>
            </a:pPr>
            <a:r>
              <a:rPr lang="en-GB" sz="1800" dirty="0"/>
              <a:t>Investigated ~2,400 organizations</a:t>
            </a:r>
          </a:p>
          <a:p>
            <a:pPr marL="285750" indent="-285750">
              <a:buFont typeface="Arial" panose="020B0604020202020204" pitchFamily="34" charset="0"/>
              <a:buChar char="•"/>
            </a:pPr>
            <a:r>
              <a:rPr lang="en-GB" sz="1800" dirty="0"/>
              <a:t>‘Gained’ ~240 participants through Enforcement Notices</a:t>
            </a:r>
          </a:p>
          <a:p>
            <a:pPr marL="285750" indent="-285750">
              <a:buFont typeface="Arial" panose="020B0604020202020204" pitchFamily="34" charset="0"/>
              <a:buChar char="•"/>
            </a:pPr>
            <a:r>
              <a:rPr lang="en-GB" sz="1800" dirty="0"/>
              <a:t>‘On-going’ – 190 Enforcement Notices cases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Commenced civil penalty proceedings</a:t>
            </a:r>
          </a:p>
        </p:txBody>
      </p:sp>
      <p:sp>
        <p:nvSpPr>
          <p:cNvPr id="7" name="Title 6">
            <a:extLst>
              <a:ext uri="{FF2B5EF4-FFF2-40B4-BE49-F238E27FC236}">
                <a16:creationId xmlns:a16="http://schemas.microsoft.com/office/drawing/2014/main" id="{0E581942-0464-4CB4-8AC8-38C773B9720A}"/>
              </a:ext>
            </a:extLst>
          </p:cNvPr>
          <p:cNvSpPr>
            <a:spLocks noGrp="1"/>
          </p:cNvSpPr>
          <p:nvPr>
            <p:ph type="title"/>
          </p:nvPr>
        </p:nvSpPr>
        <p:spPr/>
        <p:txBody>
          <a:bodyPr/>
          <a:lstStyle/>
          <a:p>
            <a:r>
              <a:rPr lang="en-GB" dirty="0"/>
              <a:t>Enforcement</a:t>
            </a:r>
          </a:p>
        </p:txBody>
      </p:sp>
      <p:sp>
        <p:nvSpPr>
          <p:cNvPr id="5" name="Slide Number Placeholder 4">
            <a:extLst>
              <a:ext uri="{FF2B5EF4-FFF2-40B4-BE49-F238E27FC236}">
                <a16:creationId xmlns:a16="http://schemas.microsoft.com/office/drawing/2014/main" id="{E5351AAD-412E-44F5-9621-EB7AE0F1C516}"/>
              </a:ext>
            </a:extLst>
          </p:cNvPr>
          <p:cNvSpPr>
            <a:spLocks noGrp="1"/>
          </p:cNvSpPr>
          <p:nvPr>
            <p:ph type="sldNum" sz="quarter" idx="15"/>
          </p:nvPr>
        </p:nvSpPr>
        <p:spPr/>
        <p:txBody>
          <a:bodyPr/>
          <a:lstStyle/>
          <a:p>
            <a:fld id="{9BD6FA6A-A86D-4D06-AFF9-1E656D8048A1}" type="slidenum">
              <a:rPr lang="en-GB" noProof="0" smtClean="0"/>
              <a:pPr/>
              <a:t>9</a:t>
            </a:fld>
            <a:endParaRPr lang="en-GB" noProof="0" dirty="0"/>
          </a:p>
        </p:txBody>
      </p:sp>
      <p:sp>
        <p:nvSpPr>
          <p:cNvPr id="11" name="TextBox 10">
            <a:extLst>
              <a:ext uri="{FF2B5EF4-FFF2-40B4-BE49-F238E27FC236}">
                <a16:creationId xmlns:a16="http://schemas.microsoft.com/office/drawing/2014/main" id="{1192B205-292A-4F65-9829-A950BF2D9725}"/>
              </a:ext>
            </a:extLst>
          </p:cNvPr>
          <p:cNvSpPr txBox="1"/>
          <p:nvPr/>
        </p:nvSpPr>
        <p:spPr>
          <a:xfrm>
            <a:off x="323528" y="1203598"/>
            <a:ext cx="4153125" cy="697627"/>
          </a:xfrm>
          <a:prstGeom prst="rect">
            <a:avLst/>
          </a:prstGeom>
          <a:noFill/>
        </p:spPr>
        <p:txBody>
          <a:bodyPr wrap="none" lIns="0" tIns="0" rIns="0" bIns="0" rtlCol="0">
            <a:spAutoFit/>
          </a:bodyPr>
          <a:lstStyle/>
          <a:p>
            <a:r>
              <a:rPr lang="en-GB" sz="1400" b="1" dirty="0"/>
              <a:t>Environment Agency Newsletter December 2017</a:t>
            </a:r>
          </a:p>
          <a:p>
            <a:r>
              <a:rPr lang="en-GB" sz="1400" b="1" dirty="0"/>
              <a:t>Tackling non-compliance</a:t>
            </a:r>
          </a:p>
          <a:p>
            <a:endParaRPr lang="en-GB" sz="1400" b="1" dirty="0"/>
          </a:p>
        </p:txBody>
      </p:sp>
      <p:sp>
        <p:nvSpPr>
          <p:cNvPr id="12" name="TextBox 11">
            <a:extLst>
              <a:ext uri="{FF2B5EF4-FFF2-40B4-BE49-F238E27FC236}">
                <a16:creationId xmlns:a16="http://schemas.microsoft.com/office/drawing/2014/main" id="{B3A68C65-9BC4-4AEF-A5D0-7D6962113925}"/>
              </a:ext>
            </a:extLst>
          </p:cNvPr>
          <p:cNvSpPr txBox="1"/>
          <p:nvPr/>
        </p:nvSpPr>
        <p:spPr>
          <a:xfrm>
            <a:off x="5529853" y="3938030"/>
            <a:ext cx="3168352" cy="830997"/>
          </a:xfrm>
          <a:prstGeom prst="rect">
            <a:avLst/>
          </a:prstGeom>
          <a:noFill/>
        </p:spPr>
        <p:txBody>
          <a:bodyPr wrap="square" lIns="0" tIns="0" rIns="0" bIns="0" rtlCol="0">
            <a:spAutoFit/>
          </a:bodyPr>
          <a:lstStyle/>
          <a:p>
            <a:r>
              <a:rPr lang="en-GB" sz="1800" b="1" dirty="0">
                <a:solidFill>
                  <a:srgbClr val="F37123"/>
                </a:solidFill>
              </a:rPr>
              <a:t>About 6% of ‘qualifying organizations’ have received enforcement notices</a:t>
            </a:r>
          </a:p>
        </p:txBody>
      </p:sp>
    </p:spTree>
    <p:extLst>
      <p:ext uri="{BB962C8B-B14F-4D97-AF65-F5344CB8AC3E}">
        <p14:creationId xmlns:p14="http://schemas.microsoft.com/office/powerpoint/2010/main" val="752741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72B1187-8670-4046-8F4B-7E4753397924}"/>
              </a:ext>
            </a:extLst>
          </p:cNvPr>
          <p:cNvSpPr>
            <a:spLocks noGrp="1"/>
          </p:cNvSpPr>
          <p:nvPr>
            <p:ph type="title"/>
          </p:nvPr>
        </p:nvSpPr>
        <p:spPr/>
        <p:txBody>
          <a:bodyPr/>
          <a:lstStyle/>
          <a:p>
            <a:r>
              <a:rPr lang="en-GB" dirty="0"/>
              <a:t>Compliance Routes</a:t>
            </a:r>
          </a:p>
        </p:txBody>
      </p:sp>
      <p:sp>
        <p:nvSpPr>
          <p:cNvPr id="3" name="Slide Number Placeholder 2">
            <a:extLst>
              <a:ext uri="{FF2B5EF4-FFF2-40B4-BE49-F238E27FC236}">
                <a16:creationId xmlns:a16="http://schemas.microsoft.com/office/drawing/2014/main" id="{0317503C-F3FA-46F9-8B2D-F57067423D23}"/>
              </a:ext>
            </a:extLst>
          </p:cNvPr>
          <p:cNvSpPr>
            <a:spLocks noGrp="1"/>
          </p:cNvSpPr>
          <p:nvPr>
            <p:ph type="sldNum" sz="quarter" idx="15"/>
          </p:nvPr>
        </p:nvSpPr>
        <p:spPr/>
        <p:txBody>
          <a:bodyPr/>
          <a:lstStyle/>
          <a:p>
            <a:fld id="{9BD6FA6A-A86D-4D06-AFF9-1E656D8048A1}" type="slidenum">
              <a:rPr lang="en-GB" noProof="0" smtClean="0"/>
              <a:pPr/>
              <a:t>10</a:t>
            </a:fld>
            <a:endParaRPr lang="en-GB" noProof="0" dirty="0"/>
          </a:p>
        </p:txBody>
      </p:sp>
      <p:pic>
        <p:nvPicPr>
          <p:cNvPr id="9" name="Picture 8">
            <a:extLst>
              <a:ext uri="{FF2B5EF4-FFF2-40B4-BE49-F238E27FC236}">
                <a16:creationId xmlns:a16="http://schemas.microsoft.com/office/drawing/2014/main" id="{20150A17-1E96-4C52-9178-8392E75A1547}"/>
              </a:ext>
            </a:extLst>
          </p:cNvPr>
          <p:cNvPicPr>
            <a:picLocks noChangeAspect="1"/>
          </p:cNvPicPr>
          <p:nvPr/>
        </p:nvPicPr>
        <p:blipFill>
          <a:blip r:embed="rId2"/>
          <a:stretch>
            <a:fillRect/>
          </a:stretch>
        </p:blipFill>
        <p:spPr>
          <a:xfrm>
            <a:off x="2051720" y="987573"/>
            <a:ext cx="6150126" cy="4026341"/>
          </a:xfrm>
          <a:prstGeom prst="rect">
            <a:avLst/>
          </a:prstGeom>
        </p:spPr>
      </p:pic>
    </p:spTree>
    <p:extLst>
      <p:ext uri="{BB962C8B-B14F-4D97-AF65-F5344CB8AC3E}">
        <p14:creationId xmlns:p14="http://schemas.microsoft.com/office/powerpoint/2010/main" val="2252927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D2B1D410-E265-4374-A850-8579982E62D6}"/>
              </a:ext>
            </a:extLst>
          </p:cNvPr>
          <p:cNvSpPr>
            <a:spLocks noGrp="1"/>
          </p:cNvSpPr>
          <p:nvPr>
            <p:ph sz="quarter" idx="13"/>
          </p:nvPr>
        </p:nvSpPr>
        <p:spPr>
          <a:xfrm>
            <a:off x="253385" y="1291543"/>
            <a:ext cx="8619477" cy="3689089"/>
          </a:xfrm>
        </p:spPr>
        <p:txBody>
          <a:bodyPr/>
          <a:lstStyle/>
          <a:p>
            <a:pPr marL="342900" indent="-342900">
              <a:buFont typeface="Wingdings" panose="05000000000000000000" pitchFamily="2" charset="2"/>
              <a:buChar char="§"/>
            </a:pPr>
            <a:r>
              <a:rPr lang="en-GB" sz="1600" dirty="0"/>
              <a:t>The need to understand the regulations and guidance</a:t>
            </a:r>
          </a:p>
          <a:p>
            <a:pPr marL="587762" lvl="2" indent="-342900">
              <a:spcBef>
                <a:spcPts val="0"/>
              </a:spcBef>
              <a:buFont typeface="Wingdings" panose="05000000000000000000" pitchFamily="2" charset="2"/>
              <a:buChar char="§"/>
            </a:pPr>
            <a:r>
              <a:rPr lang="en-GB" dirty="0"/>
              <a:t>A significant number or organizations and some Lead Assessors did not fully understand/apply the official guidance</a:t>
            </a:r>
          </a:p>
          <a:p>
            <a:pPr marL="587762" lvl="2" indent="-342900">
              <a:spcBef>
                <a:spcPts val="0"/>
              </a:spcBef>
              <a:buFont typeface="Wingdings" panose="05000000000000000000" pitchFamily="2" charset="2"/>
              <a:buChar char="§"/>
            </a:pPr>
            <a:endParaRPr lang="en-GB" dirty="0"/>
          </a:p>
          <a:p>
            <a:pPr marL="342900" indent="-342900">
              <a:buFont typeface="Wingdings" panose="05000000000000000000" pitchFamily="2" charset="2"/>
              <a:buChar char="§"/>
            </a:pPr>
            <a:r>
              <a:rPr lang="en-GB" sz="1600" dirty="0"/>
              <a:t>Being fully aware of your corporate structure</a:t>
            </a:r>
          </a:p>
          <a:p>
            <a:pPr marL="587762" lvl="2" indent="-342900">
              <a:spcBef>
                <a:spcPts val="0"/>
              </a:spcBef>
              <a:buFont typeface="Wingdings" panose="05000000000000000000" pitchFamily="2" charset="2"/>
              <a:buChar char="§"/>
            </a:pPr>
            <a:r>
              <a:rPr lang="en-GB" dirty="0"/>
              <a:t>A significant number of non-compliances were as a result of overlooking parts of the organization. There is a need to involve company secretaries or others that fully understand the legal framework of the organization. Internal communication an issue.</a:t>
            </a:r>
          </a:p>
          <a:p>
            <a:pPr marL="587762" lvl="2" indent="-342900">
              <a:spcBef>
                <a:spcPts val="0"/>
              </a:spcBef>
              <a:buFont typeface="Wingdings" panose="05000000000000000000" pitchFamily="2" charset="2"/>
              <a:buChar char="§"/>
            </a:pPr>
            <a:endParaRPr lang="en-GB" dirty="0"/>
          </a:p>
          <a:p>
            <a:pPr marL="342900" lvl="1" indent="-342900">
              <a:buFont typeface="Wingdings" panose="05000000000000000000" pitchFamily="2" charset="2"/>
              <a:buChar char="§"/>
            </a:pPr>
            <a:r>
              <a:rPr lang="en-GB" sz="1600" dirty="0"/>
              <a:t>‘</a:t>
            </a:r>
            <a:r>
              <a:rPr lang="en-GB" sz="1600" b="1" dirty="0"/>
              <a:t>Accuracy’ needed in calculating Total Energy Consumption</a:t>
            </a:r>
          </a:p>
          <a:p>
            <a:pPr marL="587762" lvl="2" indent="-342900">
              <a:spcBef>
                <a:spcPts val="0"/>
              </a:spcBef>
              <a:buFont typeface="Wingdings" panose="05000000000000000000" pitchFamily="2" charset="2"/>
              <a:buChar char="§"/>
            </a:pPr>
            <a:r>
              <a:rPr lang="en-GB" dirty="0"/>
              <a:t>It is critical to fully identify 100% of energy use</a:t>
            </a:r>
          </a:p>
          <a:p>
            <a:pPr marL="587762" lvl="2" indent="-342900">
              <a:spcBef>
                <a:spcPts val="0"/>
              </a:spcBef>
              <a:buFont typeface="Wingdings" panose="05000000000000000000" pitchFamily="2" charset="2"/>
              <a:buChar char="§"/>
            </a:pPr>
            <a:endParaRPr lang="en-GB" dirty="0"/>
          </a:p>
          <a:p>
            <a:pPr marL="342900" indent="-342900">
              <a:buFont typeface="Wingdings" panose="05000000000000000000" pitchFamily="2" charset="2"/>
              <a:buChar char="§"/>
            </a:pPr>
            <a:r>
              <a:rPr lang="en-GB" sz="1600" dirty="0"/>
              <a:t>The Phase One timescale may have led to a ‘simple compliance’ approach</a:t>
            </a:r>
          </a:p>
          <a:p>
            <a:pPr marL="587762" lvl="2" indent="-342900">
              <a:spcBef>
                <a:spcPts val="0"/>
              </a:spcBef>
              <a:buFont typeface="Wingdings" panose="05000000000000000000" pitchFamily="2" charset="2"/>
              <a:buChar char="§"/>
            </a:pPr>
            <a:r>
              <a:rPr lang="en-GB" dirty="0"/>
              <a:t>ESOS is on a four year cycle and there can be ‘continuity’ of work in that period</a:t>
            </a:r>
          </a:p>
        </p:txBody>
      </p:sp>
      <p:sp>
        <p:nvSpPr>
          <p:cNvPr id="7" name="Title 6">
            <a:extLst>
              <a:ext uri="{FF2B5EF4-FFF2-40B4-BE49-F238E27FC236}">
                <a16:creationId xmlns:a16="http://schemas.microsoft.com/office/drawing/2014/main" id="{BA6303D3-6683-4FA2-A20A-880614B21C03}"/>
              </a:ext>
            </a:extLst>
          </p:cNvPr>
          <p:cNvSpPr>
            <a:spLocks noGrp="1"/>
          </p:cNvSpPr>
          <p:nvPr>
            <p:ph type="title"/>
          </p:nvPr>
        </p:nvSpPr>
        <p:spPr/>
        <p:txBody>
          <a:bodyPr/>
          <a:lstStyle/>
          <a:p>
            <a:r>
              <a:rPr lang="en-GB" dirty="0"/>
              <a:t>Lessons from Phase One (1)</a:t>
            </a:r>
          </a:p>
        </p:txBody>
      </p:sp>
      <p:sp>
        <p:nvSpPr>
          <p:cNvPr id="5" name="Slide Number Placeholder 4">
            <a:extLst>
              <a:ext uri="{FF2B5EF4-FFF2-40B4-BE49-F238E27FC236}">
                <a16:creationId xmlns:a16="http://schemas.microsoft.com/office/drawing/2014/main" id="{EF721299-FE6D-47E3-8D3C-09437CF34C35}"/>
              </a:ext>
            </a:extLst>
          </p:cNvPr>
          <p:cNvSpPr>
            <a:spLocks noGrp="1"/>
          </p:cNvSpPr>
          <p:nvPr>
            <p:ph type="sldNum" sz="quarter" idx="15"/>
          </p:nvPr>
        </p:nvSpPr>
        <p:spPr/>
        <p:txBody>
          <a:bodyPr/>
          <a:lstStyle/>
          <a:p>
            <a:fld id="{9BD6FA6A-A86D-4D06-AFF9-1E656D8048A1}" type="slidenum">
              <a:rPr lang="en-GB" noProof="0" smtClean="0"/>
              <a:pPr/>
              <a:t>11</a:t>
            </a:fld>
            <a:endParaRPr lang="en-GB" noProof="0" dirty="0"/>
          </a:p>
        </p:txBody>
      </p:sp>
    </p:spTree>
    <p:extLst>
      <p:ext uri="{BB962C8B-B14F-4D97-AF65-F5344CB8AC3E}">
        <p14:creationId xmlns:p14="http://schemas.microsoft.com/office/powerpoint/2010/main" val="979027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D2B1D410-E265-4374-A850-8579982E62D6}"/>
              </a:ext>
            </a:extLst>
          </p:cNvPr>
          <p:cNvSpPr>
            <a:spLocks noGrp="1"/>
          </p:cNvSpPr>
          <p:nvPr>
            <p:ph sz="quarter" idx="13"/>
          </p:nvPr>
        </p:nvSpPr>
        <p:spPr>
          <a:xfrm>
            <a:off x="253385" y="1291543"/>
            <a:ext cx="8619477" cy="3689089"/>
          </a:xfrm>
        </p:spPr>
        <p:txBody>
          <a:bodyPr/>
          <a:lstStyle/>
          <a:p>
            <a:pPr marL="342900" lvl="1" indent="-342900">
              <a:spcBef>
                <a:spcPts val="816"/>
              </a:spcBef>
              <a:buFont typeface="Wingdings" panose="05000000000000000000" pitchFamily="2" charset="2"/>
              <a:buChar char="§"/>
            </a:pPr>
            <a:r>
              <a:rPr lang="en-GB" sz="1600" b="1" dirty="0"/>
              <a:t>Broader understanding in the organization of the need to comply</a:t>
            </a:r>
          </a:p>
          <a:p>
            <a:pPr marL="587762" lvl="2" indent="-342900">
              <a:spcBef>
                <a:spcPts val="0"/>
              </a:spcBef>
              <a:buFont typeface="Wingdings" panose="05000000000000000000" pitchFamily="2" charset="2"/>
              <a:buChar char="§"/>
            </a:pPr>
            <a:r>
              <a:rPr lang="en-GB" dirty="0"/>
              <a:t>Some Finance Departments acted as if ESOS were optional</a:t>
            </a:r>
          </a:p>
          <a:p>
            <a:pPr marL="587762" lvl="2" indent="-342900">
              <a:spcBef>
                <a:spcPts val="0"/>
              </a:spcBef>
              <a:buFont typeface="Wingdings" panose="05000000000000000000" pitchFamily="2" charset="2"/>
              <a:buChar char="§"/>
            </a:pPr>
            <a:r>
              <a:rPr lang="en-GB" dirty="0"/>
              <a:t>Difficulties in providing data</a:t>
            </a:r>
          </a:p>
          <a:p>
            <a:pPr marL="587762" lvl="2" indent="-342900">
              <a:spcBef>
                <a:spcPts val="0"/>
              </a:spcBef>
              <a:buFont typeface="Wingdings" panose="05000000000000000000" pitchFamily="2" charset="2"/>
              <a:buChar char="§"/>
            </a:pPr>
            <a:endParaRPr lang="en-GB" dirty="0"/>
          </a:p>
          <a:p>
            <a:pPr marL="342900" lvl="1" indent="-342900">
              <a:spcBef>
                <a:spcPts val="816"/>
              </a:spcBef>
              <a:buFont typeface="Wingdings" panose="05000000000000000000" pitchFamily="2" charset="2"/>
              <a:buChar char="§"/>
            </a:pPr>
            <a:r>
              <a:rPr lang="en-GB" sz="1600" b="1" dirty="0"/>
              <a:t>Review management options as well as technology</a:t>
            </a:r>
          </a:p>
          <a:p>
            <a:pPr marL="587762" lvl="2" indent="-342900">
              <a:spcBef>
                <a:spcPts val="0"/>
              </a:spcBef>
              <a:buFont typeface="Wingdings" panose="05000000000000000000" pitchFamily="2" charset="2"/>
              <a:buChar char="§"/>
            </a:pPr>
            <a:r>
              <a:rPr lang="en-GB" dirty="0"/>
              <a:t>Many audits were ‘light’ on management aspects and focussed on ‘popular’ technical fixes</a:t>
            </a:r>
          </a:p>
          <a:p>
            <a:pPr marL="587762" lvl="2" indent="-342900">
              <a:spcBef>
                <a:spcPts val="0"/>
              </a:spcBef>
              <a:buFont typeface="Wingdings" panose="05000000000000000000" pitchFamily="2" charset="2"/>
              <a:buChar char="§"/>
            </a:pPr>
            <a:endParaRPr lang="en-GB" dirty="0"/>
          </a:p>
          <a:p>
            <a:pPr marL="342900" indent="-342900">
              <a:buFont typeface="Wingdings" panose="05000000000000000000" pitchFamily="2" charset="2"/>
              <a:buChar char="§"/>
            </a:pPr>
            <a:r>
              <a:rPr lang="en-GB" sz="1600" dirty="0"/>
              <a:t>Integrate ESOS as a strategic issue</a:t>
            </a:r>
          </a:p>
          <a:p>
            <a:pPr marL="587762" lvl="2" indent="-342900">
              <a:spcBef>
                <a:spcPts val="0"/>
              </a:spcBef>
              <a:buFont typeface="Wingdings" panose="05000000000000000000" pitchFamily="2" charset="2"/>
              <a:buChar char="§"/>
            </a:pPr>
            <a:r>
              <a:rPr lang="en-GB" dirty="0"/>
              <a:t>Many organizations viewed ESOS as a compliance exercise and not a strategic part of their energy management programme and doing so did not maximise the benefits of the process</a:t>
            </a:r>
          </a:p>
          <a:p>
            <a:pPr marL="587762" lvl="2" indent="-342900">
              <a:spcBef>
                <a:spcPts val="0"/>
              </a:spcBef>
              <a:buFont typeface="Wingdings" panose="05000000000000000000" pitchFamily="2" charset="2"/>
              <a:buChar char="§"/>
            </a:pPr>
            <a:endParaRPr lang="en-GB" dirty="0"/>
          </a:p>
          <a:p>
            <a:pPr marL="342900" indent="-342900">
              <a:buFont typeface="Wingdings" panose="05000000000000000000" pitchFamily="2" charset="2"/>
              <a:buChar char="§"/>
            </a:pPr>
            <a:r>
              <a:rPr lang="en-GB" sz="1600" dirty="0"/>
              <a:t>Not all Lead Assessors are equal</a:t>
            </a:r>
          </a:p>
        </p:txBody>
      </p:sp>
      <p:sp>
        <p:nvSpPr>
          <p:cNvPr id="7" name="Title 6">
            <a:extLst>
              <a:ext uri="{FF2B5EF4-FFF2-40B4-BE49-F238E27FC236}">
                <a16:creationId xmlns:a16="http://schemas.microsoft.com/office/drawing/2014/main" id="{BA6303D3-6683-4FA2-A20A-880614B21C03}"/>
              </a:ext>
            </a:extLst>
          </p:cNvPr>
          <p:cNvSpPr>
            <a:spLocks noGrp="1"/>
          </p:cNvSpPr>
          <p:nvPr>
            <p:ph type="title"/>
          </p:nvPr>
        </p:nvSpPr>
        <p:spPr/>
        <p:txBody>
          <a:bodyPr/>
          <a:lstStyle/>
          <a:p>
            <a:r>
              <a:rPr lang="en-GB" dirty="0"/>
              <a:t>Lessons from Phase One (2)</a:t>
            </a:r>
          </a:p>
        </p:txBody>
      </p:sp>
      <p:sp>
        <p:nvSpPr>
          <p:cNvPr id="5" name="Slide Number Placeholder 4">
            <a:extLst>
              <a:ext uri="{FF2B5EF4-FFF2-40B4-BE49-F238E27FC236}">
                <a16:creationId xmlns:a16="http://schemas.microsoft.com/office/drawing/2014/main" id="{EF721299-FE6D-47E3-8D3C-09437CF34C35}"/>
              </a:ext>
            </a:extLst>
          </p:cNvPr>
          <p:cNvSpPr>
            <a:spLocks noGrp="1"/>
          </p:cNvSpPr>
          <p:nvPr>
            <p:ph type="sldNum" sz="quarter" idx="15"/>
          </p:nvPr>
        </p:nvSpPr>
        <p:spPr/>
        <p:txBody>
          <a:bodyPr/>
          <a:lstStyle/>
          <a:p>
            <a:fld id="{9BD6FA6A-A86D-4D06-AFF9-1E656D8048A1}" type="slidenum">
              <a:rPr lang="en-GB" noProof="0" smtClean="0"/>
              <a:pPr/>
              <a:t>12</a:t>
            </a:fld>
            <a:endParaRPr lang="en-GB" noProof="0" dirty="0"/>
          </a:p>
        </p:txBody>
      </p:sp>
    </p:spTree>
    <p:extLst>
      <p:ext uri="{BB962C8B-B14F-4D97-AF65-F5344CB8AC3E}">
        <p14:creationId xmlns:p14="http://schemas.microsoft.com/office/powerpoint/2010/main" val="2851142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60F-D865-49A3-B6FF-D2E576E3D2CF}"/>
              </a:ext>
            </a:extLst>
          </p:cNvPr>
          <p:cNvSpPr>
            <a:spLocks noGrp="1"/>
          </p:cNvSpPr>
          <p:nvPr>
            <p:ph type="title"/>
          </p:nvPr>
        </p:nvSpPr>
        <p:spPr/>
        <p:txBody>
          <a:bodyPr/>
          <a:lstStyle/>
          <a:p>
            <a:r>
              <a:rPr lang="en-GB" dirty="0"/>
              <a:t>Phase Two Time-line</a:t>
            </a:r>
          </a:p>
        </p:txBody>
      </p:sp>
      <p:sp>
        <p:nvSpPr>
          <p:cNvPr id="5" name="Slide Number Placeholder 4">
            <a:extLst>
              <a:ext uri="{FF2B5EF4-FFF2-40B4-BE49-F238E27FC236}">
                <a16:creationId xmlns:a16="http://schemas.microsoft.com/office/drawing/2014/main" id="{22AC693A-0DF1-4A32-B7CA-EB667209F629}"/>
              </a:ext>
            </a:extLst>
          </p:cNvPr>
          <p:cNvSpPr>
            <a:spLocks noGrp="1"/>
          </p:cNvSpPr>
          <p:nvPr>
            <p:ph type="sldNum" sz="quarter" idx="11"/>
          </p:nvPr>
        </p:nvSpPr>
        <p:spPr/>
        <p:txBody>
          <a:bodyPr/>
          <a:lstStyle/>
          <a:p>
            <a:fld id="{9BD6FA6A-A86D-4D06-AFF9-1E656D8048A1}" type="slidenum">
              <a:rPr lang="en-GB" noProof="0" smtClean="0"/>
              <a:pPr/>
              <a:t>13</a:t>
            </a:fld>
            <a:endParaRPr lang="en-GB" noProof="0" dirty="0"/>
          </a:p>
        </p:txBody>
      </p:sp>
      <p:sp>
        <p:nvSpPr>
          <p:cNvPr id="6" name="Text Placeholder 5">
            <a:extLst>
              <a:ext uri="{FF2B5EF4-FFF2-40B4-BE49-F238E27FC236}">
                <a16:creationId xmlns:a16="http://schemas.microsoft.com/office/drawing/2014/main" id="{EF357528-17FE-4456-9CC6-60DF28DB7883}"/>
              </a:ext>
            </a:extLst>
          </p:cNvPr>
          <p:cNvSpPr>
            <a:spLocks noGrp="1"/>
          </p:cNvSpPr>
          <p:nvPr>
            <p:ph type="body" sz="quarter" idx="12"/>
          </p:nvPr>
        </p:nvSpPr>
        <p:spPr/>
        <p:txBody>
          <a:bodyPr/>
          <a:lstStyle/>
          <a:p>
            <a:r>
              <a:rPr lang="en-GB" dirty="0"/>
              <a:t>4</a:t>
            </a:r>
          </a:p>
        </p:txBody>
      </p:sp>
    </p:spTree>
    <p:extLst>
      <p:ext uri="{BB962C8B-B14F-4D97-AF65-F5344CB8AC3E}">
        <p14:creationId xmlns:p14="http://schemas.microsoft.com/office/powerpoint/2010/main" val="3180189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822311A-28A9-449F-9523-D4557B995C51}"/>
              </a:ext>
            </a:extLst>
          </p:cNvPr>
          <p:cNvSpPr>
            <a:spLocks noGrp="1"/>
          </p:cNvSpPr>
          <p:nvPr>
            <p:ph sz="quarter" idx="13"/>
          </p:nvPr>
        </p:nvSpPr>
        <p:spPr>
          <a:xfrm>
            <a:off x="253385" y="1203598"/>
            <a:ext cx="8619477" cy="3467396"/>
          </a:xfrm>
        </p:spPr>
        <p:txBody>
          <a:bodyPr/>
          <a:lstStyle/>
          <a:p>
            <a:r>
              <a:rPr lang="en-GB" sz="1800" dirty="0"/>
              <a:t>Qualification date – 31 December 2018</a:t>
            </a:r>
          </a:p>
          <a:p>
            <a:endParaRPr lang="en-GB" sz="1800" dirty="0"/>
          </a:p>
          <a:p>
            <a:r>
              <a:rPr lang="en-GB" sz="1800" dirty="0"/>
              <a:t>Compliance date – 5 December 2019</a:t>
            </a:r>
          </a:p>
        </p:txBody>
      </p:sp>
      <p:sp>
        <p:nvSpPr>
          <p:cNvPr id="7" name="Title 6">
            <a:extLst>
              <a:ext uri="{FF2B5EF4-FFF2-40B4-BE49-F238E27FC236}">
                <a16:creationId xmlns:a16="http://schemas.microsoft.com/office/drawing/2014/main" id="{D8B93565-70F8-4217-9B9A-58163327408A}"/>
              </a:ext>
            </a:extLst>
          </p:cNvPr>
          <p:cNvSpPr>
            <a:spLocks noGrp="1"/>
          </p:cNvSpPr>
          <p:nvPr>
            <p:ph type="title"/>
          </p:nvPr>
        </p:nvSpPr>
        <p:spPr/>
        <p:txBody>
          <a:bodyPr/>
          <a:lstStyle/>
          <a:p>
            <a:r>
              <a:rPr lang="en-GB" dirty="0"/>
              <a:t>Phase Two - Key Dates</a:t>
            </a:r>
          </a:p>
        </p:txBody>
      </p:sp>
      <p:sp>
        <p:nvSpPr>
          <p:cNvPr id="5" name="Slide Number Placeholder 4">
            <a:extLst>
              <a:ext uri="{FF2B5EF4-FFF2-40B4-BE49-F238E27FC236}">
                <a16:creationId xmlns:a16="http://schemas.microsoft.com/office/drawing/2014/main" id="{D2B08CD5-CEA3-4336-AF75-F1F85BF46380}"/>
              </a:ext>
            </a:extLst>
          </p:cNvPr>
          <p:cNvSpPr>
            <a:spLocks noGrp="1"/>
          </p:cNvSpPr>
          <p:nvPr>
            <p:ph type="sldNum" sz="quarter" idx="15"/>
          </p:nvPr>
        </p:nvSpPr>
        <p:spPr/>
        <p:txBody>
          <a:bodyPr/>
          <a:lstStyle/>
          <a:p>
            <a:fld id="{9BD6FA6A-A86D-4D06-AFF9-1E656D8048A1}" type="slidenum">
              <a:rPr lang="en-GB" noProof="0" smtClean="0"/>
              <a:pPr/>
              <a:t>14</a:t>
            </a:fld>
            <a:endParaRPr lang="en-GB" noProof="0" dirty="0"/>
          </a:p>
        </p:txBody>
      </p:sp>
      <p:pic>
        <p:nvPicPr>
          <p:cNvPr id="10" name="Picture 9">
            <a:extLst>
              <a:ext uri="{FF2B5EF4-FFF2-40B4-BE49-F238E27FC236}">
                <a16:creationId xmlns:a16="http://schemas.microsoft.com/office/drawing/2014/main" id="{7E8FC1A5-D799-4B34-9F14-129905C29602}"/>
              </a:ext>
            </a:extLst>
          </p:cNvPr>
          <p:cNvPicPr>
            <a:picLocks noChangeAspect="1"/>
          </p:cNvPicPr>
          <p:nvPr/>
        </p:nvPicPr>
        <p:blipFill>
          <a:blip r:embed="rId2"/>
          <a:stretch>
            <a:fillRect/>
          </a:stretch>
        </p:blipFill>
        <p:spPr>
          <a:xfrm>
            <a:off x="104327" y="2650011"/>
            <a:ext cx="8786288" cy="2241460"/>
          </a:xfrm>
          <a:prstGeom prst="rect">
            <a:avLst/>
          </a:prstGeom>
        </p:spPr>
      </p:pic>
    </p:spTree>
    <p:extLst>
      <p:ext uri="{BB962C8B-B14F-4D97-AF65-F5344CB8AC3E}">
        <p14:creationId xmlns:p14="http://schemas.microsoft.com/office/powerpoint/2010/main" val="2246532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DE064B-ED29-4CD0-8A78-761E070EFA52}"/>
              </a:ext>
            </a:extLst>
          </p:cNvPr>
          <p:cNvSpPr>
            <a:spLocks noGrp="1"/>
          </p:cNvSpPr>
          <p:nvPr>
            <p:ph type="title"/>
          </p:nvPr>
        </p:nvSpPr>
        <p:spPr/>
        <p:txBody>
          <a:bodyPr/>
          <a:lstStyle/>
          <a:p>
            <a:r>
              <a:rPr lang="en-GB" dirty="0"/>
              <a:t>What you can do now</a:t>
            </a:r>
          </a:p>
        </p:txBody>
      </p:sp>
      <p:sp>
        <p:nvSpPr>
          <p:cNvPr id="5" name="Slide Number Placeholder 4">
            <a:extLst>
              <a:ext uri="{FF2B5EF4-FFF2-40B4-BE49-F238E27FC236}">
                <a16:creationId xmlns:a16="http://schemas.microsoft.com/office/drawing/2014/main" id="{4D1E492B-0F77-43EA-A46D-63BF1D4F4982}"/>
              </a:ext>
            </a:extLst>
          </p:cNvPr>
          <p:cNvSpPr>
            <a:spLocks noGrp="1"/>
          </p:cNvSpPr>
          <p:nvPr>
            <p:ph type="sldNum" sz="quarter" idx="15"/>
          </p:nvPr>
        </p:nvSpPr>
        <p:spPr/>
        <p:txBody>
          <a:bodyPr/>
          <a:lstStyle/>
          <a:p>
            <a:fld id="{9BD6FA6A-A86D-4D06-AFF9-1E656D8048A1}" type="slidenum">
              <a:rPr lang="en-GB" noProof="0" smtClean="0"/>
              <a:pPr/>
              <a:t>15</a:t>
            </a:fld>
            <a:endParaRPr lang="en-GB" noProof="0" dirty="0"/>
          </a:p>
        </p:txBody>
      </p:sp>
      <p:pic>
        <p:nvPicPr>
          <p:cNvPr id="10" name="Picture 9">
            <a:extLst>
              <a:ext uri="{FF2B5EF4-FFF2-40B4-BE49-F238E27FC236}">
                <a16:creationId xmlns:a16="http://schemas.microsoft.com/office/drawing/2014/main" id="{8F0BC17A-DF67-4ABD-978C-43E3EE260298}"/>
              </a:ext>
            </a:extLst>
          </p:cNvPr>
          <p:cNvPicPr>
            <a:picLocks noChangeAspect="1"/>
          </p:cNvPicPr>
          <p:nvPr/>
        </p:nvPicPr>
        <p:blipFill>
          <a:blip r:embed="rId2"/>
          <a:stretch>
            <a:fillRect/>
          </a:stretch>
        </p:blipFill>
        <p:spPr>
          <a:xfrm>
            <a:off x="2195736" y="965667"/>
            <a:ext cx="5420121" cy="4048248"/>
          </a:xfrm>
          <a:prstGeom prst="rect">
            <a:avLst/>
          </a:prstGeom>
        </p:spPr>
      </p:pic>
      <p:sp>
        <p:nvSpPr>
          <p:cNvPr id="2" name="TextBox 1">
            <a:extLst>
              <a:ext uri="{FF2B5EF4-FFF2-40B4-BE49-F238E27FC236}">
                <a16:creationId xmlns:a16="http://schemas.microsoft.com/office/drawing/2014/main" id="{D6DEAFF0-C69F-4ABA-9903-C4DEB4C16B83}"/>
              </a:ext>
            </a:extLst>
          </p:cNvPr>
          <p:cNvSpPr txBox="1"/>
          <p:nvPr/>
        </p:nvSpPr>
        <p:spPr>
          <a:xfrm>
            <a:off x="7740352" y="3003798"/>
            <a:ext cx="1132508" cy="646331"/>
          </a:xfrm>
          <a:prstGeom prst="rect">
            <a:avLst/>
          </a:prstGeom>
          <a:noFill/>
        </p:spPr>
        <p:txBody>
          <a:bodyPr wrap="square" lIns="0" tIns="0" rIns="0" bIns="0" rtlCol="0">
            <a:spAutoFit/>
          </a:bodyPr>
          <a:lstStyle/>
          <a:p>
            <a:pPr algn="ctr"/>
            <a:r>
              <a:rPr lang="en-GB" sz="1400" dirty="0">
                <a:solidFill>
                  <a:srgbClr val="FF0000"/>
                </a:solidFill>
              </a:rPr>
              <a:t>Note use of word </a:t>
            </a:r>
            <a:r>
              <a:rPr lang="en-GB" sz="1400" b="1" dirty="0"/>
              <a:t>definitively</a:t>
            </a:r>
          </a:p>
        </p:txBody>
      </p:sp>
      <p:sp>
        <p:nvSpPr>
          <p:cNvPr id="3" name="TextBox 2">
            <a:extLst>
              <a:ext uri="{FF2B5EF4-FFF2-40B4-BE49-F238E27FC236}">
                <a16:creationId xmlns:a16="http://schemas.microsoft.com/office/drawing/2014/main" id="{A535E4FC-6058-42E4-ACFA-995E14B4CDF9}"/>
              </a:ext>
            </a:extLst>
          </p:cNvPr>
          <p:cNvSpPr txBox="1"/>
          <p:nvPr/>
        </p:nvSpPr>
        <p:spPr>
          <a:xfrm>
            <a:off x="629018" y="4553583"/>
            <a:ext cx="2309671" cy="215444"/>
          </a:xfrm>
          <a:prstGeom prst="rect">
            <a:avLst/>
          </a:prstGeom>
          <a:solidFill>
            <a:schemeClr val="accent1"/>
          </a:solidFill>
        </p:spPr>
        <p:txBody>
          <a:bodyPr wrap="none" lIns="0" tIns="0" rIns="0" bIns="0" rtlCol="0">
            <a:spAutoFit/>
          </a:bodyPr>
          <a:lstStyle/>
          <a:p>
            <a:r>
              <a:rPr lang="en-GB" sz="1400" dirty="0">
                <a:solidFill>
                  <a:schemeClr val="bg1"/>
                </a:solidFill>
              </a:rPr>
              <a:t>Source: Environment Agency</a:t>
            </a:r>
          </a:p>
        </p:txBody>
      </p:sp>
    </p:spTree>
    <p:extLst>
      <p:ext uri="{BB962C8B-B14F-4D97-AF65-F5344CB8AC3E}">
        <p14:creationId xmlns:p14="http://schemas.microsoft.com/office/powerpoint/2010/main" val="1422807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60F-D865-49A3-B6FF-D2E576E3D2CF}"/>
              </a:ext>
            </a:extLst>
          </p:cNvPr>
          <p:cNvSpPr>
            <a:spLocks noGrp="1"/>
          </p:cNvSpPr>
          <p:nvPr>
            <p:ph type="title"/>
          </p:nvPr>
        </p:nvSpPr>
        <p:spPr/>
        <p:txBody>
          <a:bodyPr/>
          <a:lstStyle/>
          <a:p>
            <a:r>
              <a:rPr lang="en-GB" dirty="0"/>
              <a:t>Identifying Opportunities</a:t>
            </a:r>
          </a:p>
        </p:txBody>
      </p:sp>
      <p:sp>
        <p:nvSpPr>
          <p:cNvPr id="5" name="Slide Number Placeholder 4">
            <a:extLst>
              <a:ext uri="{FF2B5EF4-FFF2-40B4-BE49-F238E27FC236}">
                <a16:creationId xmlns:a16="http://schemas.microsoft.com/office/drawing/2014/main" id="{22AC693A-0DF1-4A32-B7CA-EB667209F629}"/>
              </a:ext>
            </a:extLst>
          </p:cNvPr>
          <p:cNvSpPr>
            <a:spLocks noGrp="1"/>
          </p:cNvSpPr>
          <p:nvPr>
            <p:ph type="sldNum" sz="quarter" idx="11"/>
          </p:nvPr>
        </p:nvSpPr>
        <p:spPr/>
        <p:txBody>
          <a:bodyPr/>
          <a:lstStyle/>
          <a:p>
            <a:fld id="{9BD6FA6A-A86D-4D06-AFF9-1E656D8048A1}" type="slidenum">
              <a:rPr lang="en-GB" noProof="0" smtClean="0"/>
              <a:pPr/>
              <a:t>16</a:t>
            </a:fld>
            <a:endParaRPr lang="en-GB" noProof="0" dirty="0"/>
          </a:p>
        </p:txBody>
      </p:sp>
      <p:sp>
        <p:nvSpPr>
          <p:cNvPr id="6" name="Text Placeholder 5">
            <a:extLst>
              <a:ext uri="{FF2B5EF4-FFF2-40B4-BE49-F238E27FC236}">
                <a16:creationId xmlns:a16="http://schemas.microsoft.com/office/drawing/2014/main" id="{EF357528-17FE-4456-9CC6-60DF28DB7883}"/>
              </a:ext>
            </a:extLst>
          </p:cNvPr>
          <p:cNvSpPr>
            <a:spLocks noGrp="1"/>
          </p:cNvSpPr>
          <p:nvPr>
            <p:ph type="body" sz="quarter" idx="12"/>
          </p:nvPr>
        </p:nvSpPr>
        <p:spPr/>
        <p:txBody>
          <a:bodyPr/>
          <a:lstStyle/>
          <a:p>
            <a:r>
              <a:rPr lang="en-GB" dirty="0"/>
              <a:t>5</a:t>
            </a:r>
          </a:p>
        </p:txBody>
      </p:sp>
    </p:spTree>
    <p:extLst>
      <p:ext uri="{BB962C8B-B14F-4D97-AF65-F5344CB8AC3E}">
        <p14:creationId xmlns:p14="http://schemas.microsoft.com/office/powerpoint/2010/main" val="1610459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4CB7EF-8D0A-4D65-A832-E819F9A422D0}"/>
              </a:ext>
            </a:extLst>
          </p:cNvPr>
          <p:cNvSpPr>
            <a:spLocks noGrp="1"/>
          </p:cNvSpPr>
          <p:nvPr>
            <p:ph type="title"/>
          </p:nvPr>
        </p:nvSpPr>
        <p:spPr/>
        <p:txBody>
          <a:bodyPr/>
          <a:lstStyle/>
          <a:p>
            <a:r>
              <a:rPr lang="en-GB" dirty="0"/>
              <a:t>Identifying Opportunities</a:t>
            </a:r>
          </a:p>
        </p:txBody>
      </p:sp>
      <p:sp>
        <p:nvSpPr>
          <p:cNvPr id="5" name="Slide Number Placeholder 4">
            <a:extLst>
              <a:ext uri="{FF2B5EF4-FFF2-40B4-BE49-F238E27FC236}">
                <a16:creationId xmlns:a16="http://schemas.microsoft.com/office/drawing/2014/main" id="{56184E52-DC15-446B-A7C6-CF8812153A8D}"/>
              </a:ext>
            </a:extLst>
          </p:cNvPr>
          <p:cNvSpPr>
            <a:spLocks noGrp="1"/>
          </p:cNvSpPr>
          <p:nvPr>
            <p:ph type="sldNum" sz="quarter" idx="15"/>
          </p:nvPr>
        </p:nvSpPr>
        <p:spPr/>
        <p:txBody>
          <a:bodyPr/>
          <a:lstStyle/>
          <a:p>
            <a:fld id="{9BD6FA6A-A86D-4D06-AFF9-1E656D8048A1}" type="slidenum">
              <a:rPr lang="en-GB" noProof="0" smtClean="0"/>
              <a:pPr/>
              <a:t>17</a:t>
            </a:fld>
            <a:endParaRPr lang="en-GB" noProof="0" dirty="0"/>
          </a:p>
        </p:txBody>
      </p:sp>
      <p:sp>
        <p:nvSpPr>
          <p:cNvPr id="2" name="TextBox 1">
            <a:extLst>
              <a:ext uri="{FF2B5EF4-FFF2-40B4-BE49-F238E27FC236}">
                <a16:creationId xmlns:a16="http://schemas.microsoft.com/office/drawing/2014/main" id="{B31D4C25-B7B4-43CB-81EF-4429F7777290}"/>
              </a:ext>
            </a:extLst>
          </p:cNvPr>
          <p:cNvSpPr txBox="1"/>
          <p:nvPr/>
        </p:nvSpPr>
        <p:spPr>
          <a:xfrm>
            <a:off x="539552" y="1491630"/>
            <a:ext cx="8333308" cy="2564805"/>
          </a:xfrm>
          <a:prstGeom prst="rect">
            <a:avLst/>
          </a:prstGeom>
          <a:noFill/>
        </p:spPr>
        <p:txBody>
          <a:bodyPr wrap="square" lIns="0" tIns="0" rIns="0" bIns="0" rtlCol="0">
            <a:spAutoFit/>
          </a:bodyPr>
          <a:lstStyle/>
          <a:p>
            <a:pPr algn="ctr"/>
            <a:r>
              <a:rPr lang="en-GB" sz="2000" dirty="0"/>
              <a:t>Note: ESOS is an energy based regulation, not a carbon based one, a clue is in the name </a:t>
            </a:r>
            <a:r>
              <a:rPr lang="en-GB" sz="2000" b="1" dirty="0"/>
              <a:t>Energy Savings Opportunities</a:t>
            </a:r>
          </a:p>
          <a:p>
            <a:pPr algn="ctr"/>
            <a:endParaRPr lang="en-GB" sz="2000" b="1" dirty="0"/>
          </a:p>
          <a:p>
            <a:pPr algn="ctr"/>
            <a:r>
              <a:rPr lang="en-GB" sz="2000" b="1" dirty="0"/>
              <a:t>However, a auditor could be ‘remiss’ if they overlooked renewable energy opportunities.</a:t>
            </a:r>
          </a:p>
          <a:p>
            <a:pPr algn="ctr"/>
            <a:endParaRPr lang="en-GB" sz="2000" b="1" dirty="0"/>
          </a:p>
          <a:p>
            <a:pPr algn="ctr"/>
            <a:r>
              <a:rPr lang="en-GB" sz="2000" b="1" dirty="0"/>
              <a:t>The scope for this is something to be agreed with the client at the outset.</a:t>
            </a:r>
          </a:p>
        </p:txBody>
      </p:sp>
    </p:spTree>
    <p:extLst>
      <p:ext uri="{BB962C8B-B14F-4D97-AF65-F5344CB8AC3E}">
        <p14:creationId xmlns:p14="http://schemas.microsoft.com/office/powerpoint/2010/main" val="188426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5622C13C-D8DD-48E5-B0C6-59471DA6D465}"/>
              </a:ext>
            </a:extLst>
          </p:cNvPr>
          <p:cNvSpPr>
            <a:spLocks noGrp="1"/>
          </p:cNvSpPr>
          <p:nvPr>
            <p:ph sz="quarter" idx="13"/>
          </p:nvPr>
        </p:nvSpPr>
        <p:spPr>
          <a:xfrm>
            <a:off x="253385" y="1291544"/>
            <a:ext cx="7630983" cy="3584462"/>
          </a:xfrm>
        </p:spPr>
        <p:txBody>
          <a:bodyPr/>
          <a:lstStyle/>
          <a:p>
            <a:pPr marL="285750" indent="-285750">
              <a:buFont typeface="Arial" panose="020B0604020202020204" pitchFamily="34" charset="0"/>
              <a:buChar char="•"/>
            </a:pPr>
            <a:r>
              <a:rPr lang="en-GB" sz="1600" dirty="0"/>
              <a:t>Review Phase One Audit Reports</a:t>
            </a:r>
          </a:p>
          <a:p>
            <a:pPr marL="285750" indent="-285750">
              <a:buFont typeface="Arial" panose="020B0604020202020204" pitchFamily="34" charset="0"/>
              <a:buChar char="•"/>
            </a:pPr>
            <a:r>
              <a:rPr lang="en-GB" sz="1600" dirty="0"/>
              <a:t>Management - buildings, processes and </a:t>
            </a:r>
            <a:r>
              <a:rPr lang="en-GB" sz="1600" u="sng" dirty="0"/>
              <a:t>transport</a:t>
            </a:r>
          </a:p>
          <a:p>
            <a:pPr marL="530612" lvl="2" indent="-285750">
              <a:buFont typeface="Arial" panose="020B0604020202020204" pitchFamily="34" charset="0"/>
              <a:buChar char="•"/>
            </a:pPr>
            <a:r>
              <a:rPr lang="en-GB" sz="1400" dirty="0"/>
              <a:t>Policy and planning </a:t>
            </a:r>
          </a:p>
          <a:p>
            <a:pPr marL="530612" lvl="2" indent="-285750">
              <a:buFont typeface="Arial" panose="020B0604020202020204" pitchFamily="34" charset="0"/>
              <a:buChar char="•"/>
            </a:pPr>
            <a:r>
              <a:rPr lang="en-GB" sz="1400" dirty="0"/>
              <a:t>Measurement and reporting – M&amp;T</a:t>
            </a:r>
          </a:p>
          <a:p>
            <a:pPr marL="530612" lvl="2" indent="-285750">
              <a:buFont typeface="Arial" panose="020B0604020202020204" pitchFamily="34" charset="0"/>
              <a:buChar char="•"/>
            </a:pPr>
            <a:r>
              <a:rPr lang="en-GB" sz="1400" dirty="0"/>
              <a:t>Measurement &amp; verification – M&amp;V</a:t>
            </a:r>
          </a:p>
          <a:p>
            <a:pPr marL="530612" lvl="2" indent="-285750">
              <a:buFont typeface="Arial" panose="020B0604020202020204" pitchFamily="34" charset="0"/>
              <a:buChar char="•"/>
            </a:pPr>
            <a:r>
              <a:rPr lang="en-GB" sz="1400" dirty="0"/>
              <a:t>Behaviour, culture &amp; training</a:t>
            </a:r>
          </a:p>
          <a:p>
            <a:pPr marL="285750" indent="-285750">
              <a:buFont typeface="Arial" panose="020B0604020202020204" pitchFamily="34" charset="0"/>
              <a:buChar char="•"/>
            </a:pPr>
            <a:r>
              <a:rPr lang="en-GB" sz="1600" dirty="0"/>
              <a:t>Operational</a:t>
            </a:r>
          </a:p>
          <a:p>
            <a:pPr marL="530612" lvl="2" indent="-285750">
              <a:buFont typeface="Arial" panose="020B0604020202020204" pitchFamily="34" charset="0"/>
              <a:buChar char="•"/>
            </a:pPr>
            <a:r>
              <a:rPr lang="en-GB" sz="1400" dirty="0"/>
              <a:t>Reviewing settings – HVAC, BEMS, process, etc.</a:t>
            </a:r>
          </a:p>
          <a:p>
            <a:pPr marL="530612" lvl="2" indent="-285750">
              <a:buFont typeface="Arial" panose="020B0604020202020204" pitchFamily="34" charset="0"/>
              <a:buChar char="•"/>
            </a:pPr>
            <a:r>
              <a:rPr lang="en-GB" sz="1400" dirty="0"/>
              <a:t>Review procedures – buildings, processes and </a:t>
            </a:r>
            <a:r>
              <a:rPr lang="en-GB" sz="1400" u="sng" dirty="0"/>
              <a:t>transport</a:t>
            </a:r>
          </a:p>
          <a:p>
            <a:pPr marL="285750" indent="-285750">
              <a:buFont typeface="Arial" panose="020B0604020202020204" pitchFamily="34" charset="0"/>
              <a:buChar char="•"/>
            </a:pPr>
            <a:r>
              <a:rPr lang="en-GB" sz="1600" dirty="0"/>
              <a:t>Technology</a:t>
            </a:r>
          </a:p>
          <a:p>
            <a:pPr marL="530612" lvl="2" indent="-285750">
              <a:buFont typeface="Arial" panose="020B0604020202020204" pitchFamily="34" charset="0"/>
              <a:buChar char="•"/>
            </a:pPr>
            <a:r>
              <a:rPr lang="en-GB" sz="1400" dirty="0"/>
              <a:t>LED lighting &amp; controls</a:t>
            </a:r>
          </a:p>
          <a:p>
            <a:pPr marL="530612" lvl="2" indent="-285750">
              <a:buFont typeface="Arial" panose="020B0604020202020204" pitchFamily="34" charset="0"/>
              <a:buChar char="•"/>
            </a:pPr>
            <a:r>
              <a:rPr lang="en-GB" sz="1400" dirty="0"/>
              <a:t>Variable Speed Drives &amp; motors</a:t>
            </a:r>
          </a:p>
          <a:p>
            <a:pPr marL="530612" lvl="2" indent="-285750">
              <a:buFont typeface="Arial" panose="020B0604020202020204" pitchFamily="34" charset="0"/>
              <a:buChar char="•"/>
            </a:pPr>
            <a:r>
              <a:rPr lang="en-GB" sz="1400" dirty="0"/>
              <a:t>Refrigeration based systems</a:t>
            </a:r>
          </a:p>
          <a:p>
            <a:pPr marL="530612" lvl="2" indent="-285750">
              <a:buFont typeface="Arial" panose="020B0604020202020204" pitchFamily="34" charset="0"/>
              <a:buChar char="•"/>
            </a:pPr>
            <a:r>
              <a:rPr lang="en-GB" sz="1400" dirty="0"/>
              <a:t>EC fans</a:t>
            </a:r>
          </a:p>
        </p:txBody>
      </p:sp>
      <p:sp>
        <p:nvSpPr>
          <p:cNvPr id="7" name="Title 6">
            <a:extLst>
              <a:ext uri="{FF2B5EF4-FFF2-40B4-BE49-F238E27FC236}">
                <a16:creationId xmlns:a16="http://schemas.microsoft.com/office/drawing/2014/main" id="{784CB7EF-8D0A-4D65-A832-E819F9A422D0}"/>
              </a:ext>
            </a:extLst>
          </p:cNvPr>
          <p:cNvSpPr>
            <a:spLocks noGrp="1"/>
          </p:cNvSpPr>
          <p:nvPr>
            <p:ph type="title"/>
          </p:nvPr>
        </p:nvSpPr>
        <p:spPr/>
        <p:txBody>
          <a:bodyPr/>
          <a:lstStyle/>
          <a:p>
            <a:r>
              <a:rPr lang="en-GB" dirty="0"/>
              <a:t>Identifying Opportunities</a:t>
            </a:r>
          </a:p>
        </p:txBody>
      </p:sp>
      <p:sp>
        <p:nvSpPr>
          <p:cNvPr id="5" name="Slide Number Placeholder 4">
            <a:extLst>
              <a:ext uri="{FF2B5EF4-FFF2-40B4-BE49-F238E27FC236}">
                <a16:creationId xmlns:a16="http://schemas.microsoft.com/office/drawing/2014/main" id="{56184E52-DC15-446B-A7C6-CF8812153A8D}"/>
              </a:ext>
            </a:extLst>
          </p:cNvPr>
          <p:cNvSpPr>
            <a:spLocks noGrp="1"/>
          </p:cNvSpPr>
          <p:nvPr>
            <p:ph type="sldNum" sz="quarter" idx="15"/>
          </p:nvPr>
        </p:nvSpPr>
        <p:spPr/>
        <p:txBody>
          <a:bodyPr/>
          <a:lstStyle/>
          <a:p>
            <a:fld id="{9BD6FA6A-A86D-4D06-AFF9-1E656D8048A1}" type="slidenum">
              <a:rPr lang="en-GB" noProof="0" smtClean="0"/>
              <a:pPr/>
              <a:t>18</a:t>
            </a:fld>
            <a:endParaRPr lang="en-GB" noProof="0" dirty="0"/>
          </a:p>
        </p:txBody>
      </p:sp>
    </p:spTree>
    <p:extLst>
      <p:ext uri="{BB962C8B-B14F-4D97-AF65-F5344CB8AC3E}">
        <p14:creationId xmlns:p14="http://schemas.microsoft.com/office/powerpoint/2010/main" val="2143885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Agenda</a:t>
            </a:r>
          </a:p>
        </p:txBody>
      </p:sp>
      <p:graphicFrame>
        <p:nvGraphicFramePr>
          <p:cNvPr id="6" name="Table 5"/>
          <p:cNvGraphicFramePr>
            <a:graphicFrameLocks noGrp="1"/>
          </p:cNvGraphicFramePr>
          <p:nvPr>
            <p:extLst>
              <p:ext uri="{D42A27DB-BD31-4B8C-83A1-F6EECF244321}">
                <p14:modId xmlns:p14="http://schemas.microsoft.com/office/powerpoint/2010/main" val="984505238"/>
              </p:ext>
            </p:extLst>
          </p:nvPr>
        </p:nvGraphicFramePr>
        <p:xfrm>
          <a:off x="263793" y="1298024"/>
          <a:ext cx="4365981" cy="2117605"/>
        </p:xfrm>
        <a:graphic>
          <a:graphicData uri="http://schemas.openxmlformats.org/drawingml/2006/table">
            <a:tbl>
              <a:tblPr bandRow="1">
                <a:tableStyleId>{5C22544A-7EE6-4342-B048-85BDC9FD1C3A}</a:tableStyleId>
              </a:tblPr>
              <a:tblGrid>
                <a:gridCol w="116142">
                  <a:extLst>
                    <a:ext uri="{9D8B030D-6E8A-4147-A177-3AD203B41FA5}">
                      <a16:colId xmlns:a16="http://schemas.microsoft.com/office/drawing/2014/main" val="20000"/>
                    </a:ext>
                  </a:extLst>
                </a:gridCol>
                <a:gridCol w="268301">
                  <a:extLst>
                    <a:ext uri="{9D8B030D-6E8A-4147-A177-3AD203B41FA5}">
                      <a16:colId xmlns:a16="http://schemas.microsoft.com/office/drawing/2014/main" val="20001"/>
                    </a:ext>
                  </a:extLst>
                </a:gridCol>
                <a:gridCol w="3981538">
                  <a:extLst>
                    <a:ext uri="{9D8B030D-6E8A-4147-A177-3AD203B41FA5}">
                      <a16:colId xmlns:a16="http://schemas.microsoft.com/office/drawing/2014/main" val="20002"/>
                    </a:ext>
                  </a:extLst>
                </a:gridCol>
              </a:tblGrid>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1</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Introduction - A little about me</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2</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ESOS Recap</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3</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Lessons from Phase One</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4</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Phase Two time-line</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5</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Identifying opportunities</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6</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Minimizing risk &amp; getting maximum financial value</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r h="302515">
                <a:tc>
                  <a:txBody>
                    <a:bodyPr/>
                    <a:lstStyle/>
                    <a:p>
                      <a:endParaRPr lang="en-GB" sz="100" dirty="0"/>
                    </a:p>
                  </a:txBody>
                  <a:tcPr marL="45371" marR="45371" marT="66633" marB="66633">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GB" sz="1100" b="1" dirty="0">
                          <a:solidFill>
                            <a:schemeClr val="bg1"/>
                          </a:solidFill>
                        </a:rPr>
                        <a:t>7</a:t>
                      </a:r>
                    </a:p>
                  </a:txBody>
                  <a:tcPr marL="45371" marR="45371" marT="66633" marB="66633">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GB" sz="1100" dirty="0"/>
                        <a:t>Help from the Energy Institute</a:t>
                      </a:r>
                    </a:p>
                  </a:txBody>
                  <a:tcPr marL="45371" marR="45371" marT="66633" marB="66633">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3390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60F-D865-49A3-B6FF-D2E576E3D2CF}"/>
              </a:ext>
            </a:extLst>
          </p:cNvPr>
          <p:cNvSpPr>
            <a:spLocks noGrp="1"/>
          </p:cNvSpPr>
          <p:nvPr>
            <p:ph type="title"/>
          </p:nvPr>
        </p:nvSpPr>
        <p:spPr/>
        <p:txBody>
          <a:bodyPr/>
          <a:lstStyle/>
          <a:p>
            <a:r>
              <a:rPr lang="en-GB" dirty="0"/>
              <a:t>Minimizing risk &amp; gaining maximum financial value</a:t>
            </a:r>
          </a:p>
        </p:txBody>
      </p:sp>
      <p:sp>
        <p:nvSpPr>
          <p:cNvPr id="5" name="Slide Number Placeholder 4">
            <a:extLst>
              <a:ext uri="{FF2B5EF4-FFF2-40B4-BE49-F238E27FC236}">
                <a16:creationId xmlns:a16="http://schemas.microsoft.com/office/drawing/2014/main" id="{22AC693A-0DF1-4A32-B7CA-EB667209F629}"/>
              </a:ext>
            </a:extLst>
          </p:cNvPr>
          <p:cNvSpPr>
            <a:spLocks noGrp="1"/>
          </p:cNvSpPr>
          <p:nvPr>
            <p:ph type="sldNum" sz="quarter" idx="11"/>
          </p:nvPr>
        </p:nvSpPr>
        <p:spPr/>
        <p:txBody>
          <a:bodyPr/>
          <a:lstStyle/>
          <a:p>
            <a:fld id="{9BD6FA6A-A86D-4D06-AFF9-1E656D8048A1}" type="slidenum">
              <a:rPr lang="en-GB" noProof="0" smtClean="0"/>
              <a:pPr/>
              <a:t>19</a:t>
            </a:fld>
            <a:endParaRPr lang="en-GB" noProof="0" dirty="0"/>
          </a:p>
        </p:txBody>
      </p:sp>
      <p:sp>
        <p:nvSpPr>
          <p:cNvPr id="6" name="Text Placeholder 5">
            <a:extLst>
              <a:ext uri="{FF2B5EF4-FFF2-40B4-BE49-F238E27FC236}">
                <a16:creationId xmlns:a16="http://schemas.microsoft.com/office/drawing/2014/main" id="{EF357528-17FE-4456-9CC6-60DF28DB7883}"/>
              </a:ext>
            </a:extLst>
          </p:cNvPr>
          <p:cNvSpPr>
            <a:spLocks noGrp="1"/>
          </p:cNvSpPr>
          <p:nvPr>
            <p:ph type="body" sz="quarter" idx="12"/>
          </p:nvPr>
        </p:nvSpPr>
        <p:spPr/>
        <p:txBody>
          <a:bodyPr/>
          <a:lstStyle/>
          <a:p>
            <a:r>
              <a:rPr lang="en-GB" dirty="0"/>
              <a:t>6</a:t>
            </a:r>
          </a:p>
        </p:txBody>
      </p:sp>
    </p:spTree>
    <p:extLst>
      <p:ext uri="{BB962C8B-B14F-4D97-AF65-F5344CB8AC3E}">
        <p14:creationId xmlns:p14="http://schemas.microsoft.com/office/powerpoint/2010/main" val="2669279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AC633C8-4BA8-4B70-A688-F6BB2DCC7DE8}"/>
              </a:ext>
            </a:extLst>
          </p:cNvPr>
          <p:cNvSpPr>
            <a:spLocks noGrp="1"/>
          </p:cNvSpPr>
          <p:nvPr>
            <p:ph sz="quarter" idx="13"/>
          </p:nvPr>
        </p:nvSpPr>
        <p:spPr>
          <a:xfrm>
            <a:off x="285707" y="1291544"/>
            <a:ext cx="8619477" cy="3689089"/>
          </a:xfrm>
        </p:spPr>
        <p:txBody>
          <a:bodyPr/>
          <a:lstStyle/>
          <a:p>
            <a:pPr marL="342900" indent="-342900">
              <a:buFont typeface="+mj-lt"/>
              <a:buAutoNum type="arabicPeriod"/>
            </a:pPr>
            <a:r>
              <a:rPr lang="en-GB" sz="1600" dirty="0"/>
              <a:t>Review your ‘current ESOS status’</a:t>
            </a:r>
          </a:p>
          <a:p>
            <a:pPr marL="587762" lvl="2" indent="-342900">
              <a:spcBef>
                <a:spcPts val="0"/>
              </a:spcBef>
            </a:pPr>
            <a:r>
              <a:rPr lang="en-GB" sz="1600" dirty="0"/>
              <a:t>Review the evidence pack from Phase One</a:t>
            </a:r>
          </a:p>
          <a:p>
            <a:pPr marL="587762" lvl="2" indent="-342900">
              <a:spcBef>
                <a:spcPts val="0"/>
              </a:spcBef>
            </a:pPr>
            <a:r>
              <a:rPr lang="en-GB" sz="1600" dirty="0"/>
              <a:t>Identify ALL parts of the organization, also determine if you will aggregate or disaggregate</a:t>
            </a:r>
          </a:p>
          <a:p>
            <a:pPr marL="587762" lvl="2" indent="-342900"/>
            <a:endParaRPr lang="en-GB" sz="1600" dirty="0"/>
          </a:p>
          <a:p>
            <a:pPr marL="342900" indent="-342900">
              <a:buFont typeface="+mj-lt"/>
              <a:buAutoNum type="arabicPeriod"/>
            </a:pPr>
            <a:r>
              <a:rPr lang="en-GB" sz="1600" dirty="0"/>
              <a:t>Decide on compliance route</a:t>
            </a:r>
          </a:p>
          <a:p>
            <a:pPr marL="587762" lvl="2" indent="-342900">
              <a:spcBef>
                <a:spcPts val="0"/>
              </a:spcBef>
            </a:pPr>
            <a:r>
              <a:rPr lang="en-GB" sz="1600" dirty="0"/>
              <a:t>100% coverage with ISO 50001 will be fully compliant and no Lead Assessor required</a:t>
            </a:r>
          </a:p>
          <a:p>
            <a:pPr marL="832626" lvl="3" indent="-342900"/>
            <a:r>
              <a:rPr lang="en-GB" sz="1600" dirty="0"/>
              <a:t>Note: Revised version of ISO 50001 expected summer 2018</a:t>
            </a:r>
          </a:p>
          <a:p>
            <a:pPr marL="587762" lvl="2" indent="-342900"/>
            <a:endParaRPr lang="en-GB" sz="1600" dirty="0"/>
          </a:p>
          <a:p>
            <a:pPr marL="342900" lvl="1" indent="-342900">
              <a:buFont typeface="+mj-lt"/>
              <a:buAutoNum type="arabicPeriod" startAt="3"/>
            </a:pPr>
            <a:r>
              <a:rPr lang="en-GB" sz="1600" b="1" dirty="0"/>
              <a:t>Appoint a Lead Assessor (unless 100% ISO 50001)</a:t>
            </a:r>
          </a:p>
          <a:p>
            <a:pPr marL="587762" lvl="2" indent="-342900">
              <a:spcBef>
                <a:spcPts val="0"/>
              </a:spcBef>
            </a:pPr>
            <a:r>
              <a:rPr lang="en-GB" sz="1600" dirty="0"/>
              <a:t>Review track record of Lead Assessor; early involvement of the Lead Assessor is worthwhile</a:t>
            </a:r>
          </a:p>
        </p:txBody>
      </p:sp>
      <p:sp>
        <p:nvSpPr>
          <p:cNvPr id="7" name="Title 6">
            <a:extLst>
              <a:ext uri="{FF2B5EF4-FFF2-40B4-BE49-F238E27FC236}">
                <a16:creationId xmlns:a16="http://schemas.microsoft.com/office/drawing/2014/main" id="{B937204E-9CBA-4728-ADD9-3A7AE6970A4A}"/>
              </a:ext>
            </a:extLst>
          </p:cNvPr>
          <p:cNvSpPr>
            <a:spLocks noGrp="1"/>
          </p:cNvSpPr>
          <p:nvPr>
            <p:ph type="title"/>
          </p:nvPr>
        </p:nvSpPr>
        <p:spPr/>
        <p:txBody>
          <a:bodyPr/>
          <a:lstStyle/>
          <a:p>
            <a:r>
              <a:rPr lang="en-GB" dirty="0"/>
              <a:t>7 Steps to minimize risk and maximize benefits</a:t>
            </a:r>
          </a:p>
        </p:txBody>
      </p:sp>
      <p:sp>
        <p:nvSpPr>
          <p:cNvPr id="5" name="Slide Number Placeholder 4">
            <a:extLst>
              <a:ext uri="{FF2B5EF4-FFF2-40B4-BE49-F238E27FC236}">
                <a16:creationId xmlns:a16="http://schemas.microsoft.com/office/drawing/2014/main" id="{2EE2EFEC-41DC-4D6C-A749-639067EA67F1}"/>
              </a:ext>
            </a:extLst>
          </p:cNvPr>
          <p:cNvSpPr>
            <a:spLocks noGrp="1"/>
          </p:cNvSpPr>
          <p:nvPr>
            <p:ph type="sldNum" sz="quarter" idx="15"/>
          </p:nvPr>
        </p:nvSpPr>
        <p:spPr/>
        <p:txBody>
          <a:bodyPr/>
          <a:lstStyle/>
          <a:p>
            <a:fld id="{9BD6FA6A-A86D-4D06-AFF9-1E656D8048A1}" type="slidenum">
              <a:rPr lang="en-GB" noProof="0" smtClean="0"/>
              <a:pPr/>
              <a:t>20</a:t>
            </a:fld>
            <a:endParaRPr lang="en-GB" noProof="0" dirty="0"/>
          </a:p>
        </p:txBody>
      </p:sp>
    </p:spTree>
    <p:extLst>
      <p:ext uri="{BB962C8B-B14F-4D97-AF65-F5344CB8AC3E}">
        <p14:creationId xmlns:p14="http://schemas.microsoft.com/office/powerpoint/2010/main" val="985387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AC633C8-4BA8-4B70-A688-F6BB2DCC7DE8}"/>
              </a:ext>
            </a:extLst>
          </p:cNvPr>
          <p:cNvSpPr>
            <a:spLocks noGrp="1"/>
          </p:cNvSpPr>
          <p:nvPr>
            <p:ph sz="quarter" idx="13"/>
          </p:nvPr>
        </p:nvSpPr>
        <p:spPr>
          <a:xfrm>
            <a:off x="285707" y="1291544"/>
            <a:ext cx="8619477" cy="3689089"/>
          </a:xfrm>
        </p:spPr>
        <p:txBody>
          <a:bodyPr/>
          <a:lstStyle/>
          <a:p>
            <a:pPr marL="342900" lvl="1" indent="-342900">
              <a:buFont typeface="+mj-lt"/>
              <a:buAutoNum type="arabicPeriod" startAt="4"/>
            </a:pPr>
            <a:r>
              <a:rPr lang="en-GB" sz="1600" b="1" dirty="0"/>
              <a:t>Review data collection and reporting – undertake a preliminary TEC and SEU analysis</a:t>
            </a:r>
          </a:p>
          <a:p>
            <a:pPr marL="587762" lvl="2" indent="-342900">
              <a:spcBef>
                <a:spcPts val="0"/>
              </a:spcBef>
            </a:pPr>
            <a:r>
              <a:rPr lang="en-GB" sz="1600" dirty="0"/>
              <a:t>1 January 2018 to 31 December 2018 is the ‘earliest’ </a:t>
            </a:r>
            <a:r>
              <a:rPr lang="en-GB" sz="1600" b="1" dirty="0"/>
              <a:t>reference year </a:t>
            </a:r>
            <a:r>
              <a:rPr lang="en-GB" sz="1600" dirty="0"/>
              <a:t>you can have</a:t>
            </a:r>
          </a:p>
          <a:p>
            <a:pPr marL="587762" lvl="2" indent="-342900">
              <a:spcBef>
                <a:spcPts val="0"/>
              </a:spcBef>
            </a:pPr>
            <a:endParaRPr lang="en-GB" sz="1600" dirty="0"/>
          </a:p>
          <a:p>
            <a:pPr marL="342900" lvl="1" indent="-342900">
              <a:buFont typeface="+mj-lt"/>
              <a:buAutoNum type="arabicPeriod" startAt="4"/>
            </a:pPr>
            <a:r>
              <a:rPr lang="en-GB" sz="1600" b="1" dirty="0"/>
              <a:t>Start your audit programme now</a:t>
            </a:r>
          </a:p>
          <a:p>
            <a:pPr marL="587762" lvl="2" indent="-342900">
              <a:spcBef>
                <a:spcPts val="0"/>
              </a:spcBef>
            </a:pPr>
            <a:r>
              <a:rPr lang="en-GB" sz="1600" dirty="0"/>
              <a:t>Make the audits work for you, not just ESOS</a:t>
            </a:r>
          </a:p>
          <a:p>
            <a:pPr marL="587762" lvl="2" indent="-342900">
              <a:spcBef>
                <a:spcPts val="0"/>
              </a:spcBef>
            </a:pPr>
            <a:endParaRPr lang="en-GB" sz="1600" dirty="0"/>
          </a:p>
          <a:p>
            <a:pPr marL="342900" lvl="1" indent="-342900">
              <a:buFont typeface="+mj-lt"/>
              <a:buAutoNum type="arabicPeriod" startAt="4"/>
            </a:pPr>
            <a:r>
              <a:rPr lang="en-GB" sz="1600" b="1" dirty="0"/>
              <a:t>Integrate ESOS into you operations</a:t>
            </a:r>
          </a:p>
          <a:p>
            <a:pPr marL="587762" lvl="2" indent="-342900">
              <a:spcBef>
                <a:spcPts val="0"/>
              </a:spcBef>
            </a:pPr>
            <a:r>
              <a:rPr lang="en-GB" sz="1600" dirty="0"/>
              <a:t>ESOS is a legal requirement but it can be leveraged to provide additional value if integrated</a:t>
            </a:r>
          </a:p>
          <a:p>
            <a:pPr marL="587762" lvl="2" indent="-342900">
              <a:spcBef>
                <a:spcPts val="0"/>
              </a:spcBef>
            </a:pPr>
            <a:endParaRPr lang="en-GB" sz="1600" dirty="0"/>
          </a:p>
          <a:p>
            <a:pPr marL="342900" lvl="1" indent="-342900">
              <a:buFont typeface="+mj-lt"/>
              <a:buAutoNum type="arabicPeriod" startAt="7"/>
            </a:pPr>
            <a:r>
              <a:rPr lang="en-GB" sz="1600" b="1" dirty="0"/>
              <a:t>Keep informed about ESOS developments</a:t>
            </a:r>
          </a:p>
          <a:p>
            <a:pPr marL="587762" lvl="2" indent="-342900">
              <a:buFont typeface="Arial" panose="020B0604020202020204" pitchFamily="34" charset="0"/>
              <a:buChar char="•"/>
            </a:pPr>
            <a:r>
              <a:rPr lang="en-GB" sz="1600" dirty="0"/>
              <a:t>Environment Agency Newsletter; Google Alerts; Your Lead Assessor; Energy Institute</a:t>
            </a:r>
          </a:p>
        </p:txBody>
      </p:sp>
      <p:sp>
        <p:nvSpPr>
          <p:cNvPr id="7" name="Title 6">
            <a:extLst>
              <a:ext uri="{FF2B5EF4-FFF2-40B4-BE49-F238E27FC236}">
                <a16:creationId xmlns:a16="http://schemas.microsoft.com/office/drawing/2014/main" id="{B937204E-9CBA-4728-ADD9-3A7AE6970A4A}"/>
              </a:ext>
            </a:extLst>
          </p:cNvPr>
          <p:cNvSpPr>
            <a:spLocks noGrp="1"/>
          </p:cNvSpPr>
          <p:nvPr>
            <p:ph type="title"/>
          </p:nvPr>
        </p:nvSpPr>
        <p:spPr/>
        <p:txBody>
          <a:bodyPr/>
          <a:lstStyle/>
          <a:p>
            <a:r>
              <a:rPr lang="en-GB" dirty="0"/>
              <a:t>7 Steps to minimize risk and maximize benefits</a:t>
            </a:r>
          </a:p>
        </p:txBody>
      </p:sp>
      <p:sp>
        <p:nvSpPr>
          <p:cNvPr id="5" name="Slide Number Placeholder 4">
            <a:extLst>
              <a:ext uri="{FF2B5EF4-FFF2-40B4-BE49-F238E27FC236}">
                <a16:creationId xmlns:a16="http://schemas.microsoft.com/office/drawing/2014/main" id="{2EE2EFEC-41DC-4D6C-A749-639067EA67F1}"/>
              </a:ext>
            </a:extLst>
          </p:cNvPr>
          <p:cNvSpPr>
            <a:spLocks noGrp="1"/>
          </p:cNvSpPr>
          <p:nvPr>
            <p:ph type="sldNum" sz="quarter" idx="15"/>
          </p:nvPr>
        </p:nvSpPr>
        <p:spPr/>
        <p:txBody>
          <a:bodyPr/>
          <a:lstStyle/>
          <a:p>
            <a:fld id="{9BD6FA6A-A86D-4D06-AFF9-1E656D8048A1}" type="slidenum">
              <a:rPr lang="en-GB" noProof="0" smtClean="0"/>
              <a:pPr/>
              <a:t>21</a:t>
            </a:fld>
            <a:endParaRPr lang="en-GB" noProof="0" dirty="0"/>
          </a:p>
        </p:txBody>
      </p:sp>
    </p:spTree>
    <p:extLst>
      <p:ext uri="{BB962C8B-B14F-4D97-AF65-F5344CB8AC3E}">
        <p14:creationId xmlns:p14="http://schemas.microsoft.com/office/powerpoint/2010/main" val="3902119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60F-D865-49A3-B6FF-D2E576E3D2CF}"/>
              </a:ext>
            </a:extLst>
          </p:cNvPr>
          <p:cNvSpPr>
            <a:spLocks noGrp="1"/>
          </p:cNvSpPr>
          <p:nvPr>
            <p:ph type="title"/>
          </p:nvPr>
        </p:nvSpPr>
        <p:spPr/>
        <p:txBody>
          <a:bodyPr/>
          <a:lstStyle/>
          <a:p>
            <a:r>
              <a:rPr lang="en-GB" dirty="0"/>
              <a:t>Help from the Energy Institute</a:t>
            </a:r>
          </a:p>
        </p:txBody>
      </p:sp>
      <p:sp>
        <p:nvSpPr>
          <p:cNvPr id="5" name="Slide Number Placeholder 4">
            <a:extLst>
              <a:ext uri="{FF2B5EF4-FFF2-40B4-BE49-F238E27FC236}">
                <a16:creationId xmlns:a16="http://schemas.microsoft.com/office/drawing/2014/main" id="{22AC693A-0DF1-4A32-B7CA-EB667209F629}"/>
              </a:ext>
            </a:extLst>
          </p:cNvPr>
          <p:cNvSpPr>
            <a:spLocks noGrp="1"/>
          </p:cNvSpPr>
          <p:nvPr>
            <p:ph type="sldNum" sz="quarter" idx="11"/>
          </p:nvPr>
        </p:nvSpPr>
        <p:spPr/>
        <p:txBody>
          <a:bodyPr/>
          <a:lstStyle/>
          <a:p>
            <a:fld id="{9BD6FA6A-A86D-4D06-AFF9-1E656D8048A1}" type="slidenum">
              <a:rPr lang="en-GB" noProof="0" smtClean="0"/>
              <a:pPr/>
              <a:t>22</a:t>
            </a:fld>
            <a:endParaRPr lang="en-GB" noProof="0" dirty="0"/>
          </a:p>
        </p:txBody>
      </p:sp>
      <p:sp>
        <p:nvSpPr>
          <p:cNvPr id="6" name="Text Placeholder 5">
            <a:extLst>
              <a:ext uri="{FF2B5EF4-FFF2-40B4-BE49-F238E27FC236}">
                <a16:creationId xmlns:a16="http://schemas.microsoft.com/office/drawing/2014/main" id="{EF357528-17FE-4456-9CC6-60DF28DB7883}"/>
              </a:ext>
            </a:extLst>
          </p:cNvPr>
          <p:cNvSpPr>
            <a:spLocks noGrp="1"/>
          </p:cNvSpPr>
          <p:nvPr>
            <p:ph type="body" sz="quarter" idx="12"/>
          </p:nvPr>
        </p:nvSpPr>
        <p:spPr/>
        <p:txBody>
          <a:bodyPr/>
          <a:lstStyle/>
          <a:p>
            <a:r>
              <a:rPr lang="en-GB" dirty="0"/>
              <a:t>7</a:t>
            </a:r>
          </a:p>
        </p:txBody>
      </p:sp>
    </p:spTree>
    <p:extLst>
      <p:ext uri="{BB962C8B-B14F-4D97-AF65-F5344CB8AC3E}">
        <p14:creationId xmlns:p14="http://schemas.microsoft.com/office/powerpoint/2010/main" val="2376973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9A7F130-C5EA-467A-A012-E020BBB8CDA8}"/>
              </a:ext>
            </a:extLst>
          </p:cNvPr>
          <p:cNvSpPr>
            <a:spLocks noGrp="1"/>
          </p:cNvSpPr>
          <p:nvPr>
            <p:ph type="title"/>
          </p:nvPr>
        </p:nvSpPr>
        <p:spPr/>
        <p:txBody>
          <a:bodyPr/>
          <a:lstStyle/>
          <a:p>
            <a:r>
              <a:rPr lang="en-GB" dirty="0"/>
              <a:t>EI ESOS Lead Assessors</a:t>
            </a:r>
          </a:p>
        </p:txBody>
      </p:sp>
      <p:sp>
        <p:nvSpPr>
          <p:cNvPr id="5" name="Slide Number Placeholder 4">
            <a:extLst>
              <a:ext uri="{FF2B5EF4-FFF2-40B4-BE49-F238E27FC236}">
                <a16:creationId xmlns:a16="http://schemas.microsoft.com/office/drawing/2014/main" id="{C71E83D9-7CB2-496C-A0CC-8435873F45E1}"/>
              </a:ext>
            </a:extLst>
          </p:cNvPr>
          <p:cNvSpPr>
            <a:spLocks noGrp="1"/>
          </p:cNvSpPr>
          <p:nvPr>
            <p:ph type="sldNum" sz="quarter" idx="15"/>
          </p:nvPr>
        </p:nvSpPr>
        <p:spPr/>
        <p:txBody>
          <a:bodyPr/>
          <a:lstStyle/>
          <a:p>
            <a:fld id="{9BD6FA6A-A86D-4D06-AFF9-1E656D8048A1}" type="slidenum">
              <a:rPr lang="en-GB" noProof="0" smtClean="0"/>
              <a:pPr/>
              <a:t>23</a:t>
            </a:fld>
            <a:endParaRPr lang="en-GB" noProof="0" dirty="0"/>
          </a:p>
        </p:txBody>
      </p:sp>
      <p:sp>
        <p:nvSpPr>
          <p:cNvPr id="14" name="TextBox 13">
            <a:extLst>
              <a:ext uri="{FF2B5EF4-FFF2-40B4-BE49-F238E27FC236}">
                <a16:creationId xmlns:a16="http://schemas.microsoft.com/office/drawing/2014/main" id="{9136D7DA-04B3-45C5-8E5E-D8E18F3774DA}"/>
              </a:ext>
            </a:extLst>
          </p:cNvPr>
          <p:cNvSpPr txBox="1"/>
          <p:nvPr/>
        </p:nvSpPr>
        <p:spPr>
          <a:xfrm>
            <a:off x="107504" y="1376551"/>
            <a:ext cx="8179860" cy="2467342"/>
          </a:xfrm>
          <a:prstGeom prst="rect">
            <a:avLst/>
          </a:prstGeom>
          <a:noFill/>
        </p:spPr>
        <p:txBody>
          <a:bodyPr wrap="square" lIns="0" tIns="0" rIns="0" bIns="0" rtlCol="0">
            <a:spAutoFit/>
          </a:bodyPr>
          <a:lstStyle/>
          <a:p>
            <a:pPr marL="285750" indent="-285750">
              <a:spcAft>
                <a:spcPts val="1200"/>
              </a:spcAft>
              <a:buFont typeface="Wingdings" panose="05000000000000000000" pitchFamily="2" charset="2"/>
              <a:buChar char="§"/>
            </a:pPr>
            <a:r>
              <a:rPr lang="en-GB" sz="1400" b="1" dirty="0"/>
              <a:t>The EI has had two of its Registers of energy professionals approved as meeting the required standards to act as ESOS Lead Assessors:</a:t>
            </a:r>
          </a:p>
          <a:p>
            <a:pPr lvl="3">
              <a:spcAft>
                <a:spcPts val="600"/>
              </a:spcAft>
              <a:buFont typeface="Wingdings" panose="05000000000000000000" pitchFamily="2" charset="2"/>
              <a:buChar char="§"/>
            </a:pPr>
            <a:r>
              <a:rPr lang="en-GB" sz="1400" dirty="0"/>
              <a:t> Register of Professional Energy Consultants (RPEC) </a:t>
            </a:r>
          </a:p>
          <a:p>
            <a:pPr lvl="3">
              <a:spcAft>
                <a:spcPts val="600"/>
              </a:spcAft>
              <a:buFont typeface="Wingdings" panose="05000000000000000000" pitchFamily="2" charset="2"/>
              <a:buChar char="§"/>
            </a:pPr>
            <a:r>
              <a:rPr lang="en-GB" sz="1400" dirty="0"/>
              <a:t> Chartered Energy Managers</a:t>
            </a:r>
          </a:p>
          <a:p>
            <a:pPr marL="244835" lvl="3" indent="0">
              <a:spcAft>
                <a:spcPts val="600"/>
              </a:spcAft>
              <a:buNone/>
            </a:pPr>
            <a:endParaRPr lang="en-GB" sz="1400" dirty="0"/>
          </a:p>
          <a:p>
            <a:pPr marL="285750" indent="-285750">
              <a:spcAft>
                <a:spcPts val="1200"/>
              </a:spcAft>
              <a:buFont typeface="Wingdings" panose="05000000000000000000" pitchFamily="2" charset="2"/>
              <a:buChar char="§"/>
            </a:pPr>
            <a:r>
              <a:rPr lang="en-GB" sz="1400" b="1" dirty="0"/>
              <a:t>Finding an EI ESOS Lead Assessor</a:t>
            </a:r>
          </a:p>
          <a:p>
            <a:pPr marL="530585" lvl="2" indent="-285750">
              <a:spcAft>
                <a:spcPts val="1200"/>
              </a:spcAft>
              <a:buFont typeface="Wingdings" panose="05000000000000000000" pitchFamily="2" charset="2"/>
              <a:buChar char="§"/>
            </a:pPr>
            <a:r>
              <a:rPr lang="en-GB" sz="1400" u="sng" dirty="0">
                <a:hlinkClick r:id="rId3"/>
              </a:rPr>
              <a:t>https://efficiency.energyinst.org/esos-lead-assessor</a:t>
            </a:r>
            <a:r>
              <a:rPr lang="en-GB" sz="1400" u="sng" dirty="0"/>
              <a:t>  </a:t>
            </a:r>
          </a:p>
          <a:p>
            <a:pPr>
              <a:spcAft>
                <a:spcPts val="1200"/>
              </a:spcAft>
            </a:pPr>
            <a:endParaRPr lang="en-GB" sz="1400" dirty="0"/>
          </a:p>
        </p:txBody>
      </p:sp>
      <p:pic>
        <p:nvPicPr>
          <p:cNvPr id="3" name="Picture 2" descr="A screenshot of a cell phone&#10;&#10;Description generated with very high confidence">
            <a:extLst>
              <a:ext uri="{FF2B5EF4-FFF2-40B4-BE49-F238E27FC236}">
                <a16:creationId xmlns:a16="http://schemas.microsoft.com/office/drawing/2014/main" id="{97FB3B49-08C4-401D-AD35-BD2B674750B6}"/>
              </a:ext>
            </a:extLst>
          </p:cNvPr>
          <p:cNvPicPr>
            <a:picLocks noChangeAspect="1"/>
          </p:cNvPicPr>
          <p:nvPr/>
        </p:nvPicPr>
        <p:blipFill>
          <a:blip r:embed="rId4" cstate="print">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tretch>
            <a:fillRect/>
          </a:stretch>
        </p:blipFill>
        <p:spPr>
          <a:xfrm>
            <a:off x="4755226" y="2355726"/>
            <a:ext cx="4117634" cy="2209923"/>
          </a:xfrm>
          <a:prstGeom prst="rect">
            <a:avLst/>
          </a:prstGeom>
          <a:ln w="3175">
            <a:solidFill>
              <a:schemeClr val="tx1"/>
            </a:solidFill>
          </a:ln>
        </p:spPr>
      </p:pic>
    </p:spTree>
    <p:extLst>
      <p:ext uri="{BB962C8B-B14F-4D97-AF65-F5344CB8AC3E}">
        <p14:creationId xmlns:p14="http://schemas.microsoft.com/office/powerpoint/2010/main" val="2613275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05F8A9-9615-4F8B-ACCB-09DA4F7AB161}"/>
              </a:ext>
            </a:extLst>
          </p:cNvPr>
          <p:cNvSpPr>
            <a:spLocks noGrp="1"/>
          </p:cNvSpPr>
          <p:nvPr>
            <p:ph type="sldNum" sz="quarter" idx="18"/>
          </p:nvPr>
        </p:nvSpPr>
        <p:spPr/>
        <p:txBody>
          <a:bodyPr/>
          <a:lstStyle/>
          <a:p>
            <a:fld id="{9BD6FA6A-A86D-4D06-AFF9-1E656D8048A1}" type="slidenum">
              <a:rPr lang="en-GB" noProof="0" smtClean="0"/>
              <a:pPr/>
              <a:t>24</a:t>
            </a:fld>
            <a:endParaRPr lang="en-GB" noProof="0" dirty="0"/>
          </a:p>
        </p:txBody>
      </p:sp>
      <p:sp>
        <p:nvSpPr>
          <p:cNvPr id="5" name="Title 4">
            <a:extLst>
              <a:ext uri="{FF2B5EF4-FFF2-40B4-BE49-F238E27FC236}">
                <a16:creationId xmlns:a16="http://schemas.microsoft.com/office/drawing/2014/main" id="{7DDFF741-9369-4F1C-BFC3-A90C5A07ABDE}"/>
              </a:ext>
            </a:extLst>
          </p:cNvPr>
          <p:cNvSpPr>
            <a:spLocks noGrp="1"/>
          </p:cNvSpPr>
          <p:nvPr>
            <p:ph type="title"/>
          </p:nvPr>
        </p:nvSpPr>
        <p:spPr/>
        <p:txBody>
          <a:bodyPr/>
          <a:lstStyle/>
          <a:p>
            <a:r>
              <a:rPr lang="en-GB" dirty="0"/>
              <a:t>EI ESOS Resources</a:t>
            </a:r>
          </a:p>
        </p:txBody>
      </p:sp>
      <p:sp>
        <p:nvSpPr>
          <p:cNvPr id="6" name="Rectangle 5">
            <a:extLst>
              <a:ext uri="{FF2B5EF4-FFF2-40B4-BE49-F238E27FC236}">
                <a16:creationId xmlns:a16="http://schemas.microsoft.com/office/drawing/2014/main" id="{6D05055C-6FF6-48C3-8603-3DB7B86E5879}"/>
              </a:ext>
            </a:extLst>
          </p:cNvPr>
          <p:cNvSpPr/>
          <p:nvPr/>
        </p:nvSpPr>
        <p:spPr>
          <a:xfrm>
            <a:off x="323528" y="1447532"/>
            <a:ext cx="7992888" cy="2185214"/>
          </a:xfrm>
          <a:prstGeom prst="rect">
            <a:avLst/>
          </a:prstGeom>
        </p:spPr>
        <p:txBody>
          <a:bodyPr wrap="square">
            <a:spAutoFit/>
          </a:bodyPr>
          <a:lstStyle/>
          <a:p>
            <a:pPr marL="285750" indent="-285750">
              <a:spcAft>
                <a:spcPts val="1200"/>
              </a:spcAft>
              <a:buFont typeface="Wingdings" panose="05000000000000000000" pitchFamily="2" charset="2"/>
              <a:buChar char="§"/>
            </a:pPr>
            <a:r>
              <a:rPr lang="en-GB" sz="1600" b="1" dirty="0"/>
              <a:t>EI Efficiency website:</a:t>
            </a:r>
          </a:p>
          <a:p>
            <a:pPr lvl="3">
              <a:spcAft>
                <a:spcPts val="1200"/>
              </a:spcAft>
              <a:buFont typeface="Wingdings" panose="05000000000000000000" pitchFamily="2" charset="2"/>
              <a:buChar char="§"/>
            </a:pPr>
            <a:r>
              <a:rPr lang="en-GB" sz="1400" b="1" dirty="0"/>
              <a:t>ESOS Briefing</a:t>
            </a:r>
          </a:p>
          <a:p>
            <a:pPr lvl="3">
              <a:spcAft>
                <a:spcPts val="1200"/>
              </a:spcAft>
              <a:buFont typeface="Wingdings" panose="05000000000000000000" pitchFamily="2" charset="2"/>
              <a:buChar char="§"/>
            </a:pPr>
            <a:r>
              <a:rPr lang="en-GB" sz="1400" b="1" dirty="0"/>
              <a:t>ESOS FAQs</a:t>
            </a:r>
          </a:p>
          <a:p>
            <a:pPr lvl="3">
              <a:spcAft>
                <a:spcPts val="1200"/>
              </a:spcAft>
              <a:buFont typeface="Wingdings" panose="05000000000000000000" pitchFamily="2" charset="2"/>
              <a:buChar char="§"/>
            </a:pPr>
            <a:r>
              <a:rPr lang="en-GB" sz="1400" b="1" dirty="0"/>
              <a:t>Link to full guidance</a:t>
            </a:r>
          </a:p>
          <a:p>
            <a:pPr lvl="3">
              <a:spcAft>
                <a:spcPts val="1200"/>
              </a:spcAft>
              <a:buFont typeface="Wingdings" panose="05000000000000000000" pitchFamily="2" charset="2"/>
              <a:buChar char="§"/>
            </a:pPr>
            <a:r>
              <a:rPr lang="en-GB" sz="1400" b="1" dirty="0"/>
              <a:t>ESOS Toolkit</a:t>
            </a:r>
          </a:p>
          <a:p>
            <a:pPr lvl="3">
              <a:spcAft>
                <a:spcPts val="1200"/>
              </a:spcAft>
              <a:buFont typeface="Wingdings" panose="05000000000000000000" pitchFamily="2" charset="2"/>
              <a:buChar char="§"/>
            </a:pPr>
            <a:r>
              <a:rPr lang="en-GB" sz="1400" b="1" dirty="0"/>
              <a:t>RPEC Helpline</a:t>
            </a:r>
          </a:p>
        </p:txBody>
      </p:sp>
      <p:pic>
        <p:nvPicPr>
          <p:cNvPr id="8" name="Picture 7" descr="A screenshot of a cell phone&#10;&#10;Description generated with very high confidence">
            <a:extLst>
              <a:ext uri="{FF2B5EF4-FFF2-40B4-BE49-F238E27FC236}">
                <a16:creationId xmlns:a16="http://schemas.microsoft.com/office/drawing/2014/main" id="{1D3051D3-0511-477A-9965-2890214FEB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9397" y="1585616"/>
            <a:ext cx="4093963" cy="2185214"/>
          </a:xfrm>
          <a:prstGeom prst="rect">
            <a:avLst/>
          </a:prstGeom>
          <a:ln w="3175">
            <a:solidFill>
              <a:schemeClr val="tx1"/>
            </a:solidFill>
          </a:ln>
        </p:spPr>
      </p:pic>
      <p:sp>
        <p:nvSpPr>
          <p:cNvPr id="9" name="Rectangle 8">
            <a:extLst>
              <a:ext uri="{FF2B5EF4-FFF2-40B4-BE49-F238E27FC236}">
                <a16:creationId xmlns:a16="http://schemas.microsoft.com/office/drawing/2014/main" id="{E455C6AA-1962-4D05-B407-CC0778AA9E0E}"/>
              </a:ext>
            </a:extLst>
          </p:cNvPr>
          <p:cNvSpPr/>
          <p:nvPr/>
        </p:nvSpPr>
        <p:spPr>
          <a:xfrm>
            <a:off x="4319972" y="3893109"/>
            <a:ext cx="3456384" cy="307777"/>
          </a:xfrm>
          <a:prstGeom prst="rect">
            <a:avLst/>
          </a:prstGeom>
        </p:spPr>
        <p:txBody>
          <a:bodyPr wrap="square">
            <a:spAutoFit/>
          </a:bodyPr>
          <a:lstStyle/>
          <a:p>
            <a:r>
              <a:rPr lang="en-GB" sz="1400" b="1" dirty="0"/>
              <a:t>https://efficiency.energyinst.org/ESOS</a:t>
            </a:r>
          </a:p>
        </p:txBody>
      </p:sp>
    </p:spTree>
    <p:extLst>
      <p:ext uri="{BB962C8B-B14F-4D97-AF65-F5344CB8AC3E}">
        <p14:creationId xmlns:p14="http://schemas.microsoft.com/office/powerpoint/2010/main" val="3752573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569BC0B-8B67-4AC4-86C7-7B6EC8388AC3}"/>
              </a:ext>
            </a:extLst>
          </p:cNvPr>
          <p:cNvSpPr>
            <a:spLocks noGrp="1"/>
          </p:cNvSpPr>
          <p:nvPr>
            <p:ph type="title"/>
          </p:nvPr>
        </p:nvSpPr>
        <p:spPr/>
        <p:txBody>
          <a:bodyPr/>
          <a:lstStyle/>
          <a:p>
            <a:r>
              <a:rPr lang="en-GB" dirty="0"/>
              <a:t>Toolkit</a:t>
            </a:r>
          </a:p>
        </p:txBody>
      </p:sp>
      <p:sp>
        <p:nvSpPr>
          <p:cNvPr id="5" name="Slide Number Placeholder 4">
            <a:extLst>
              <a:ext uri="{FF2B5EF4-FFF2-40B4-BE49-F238E27FC236}">
                <a16:creationId xmlns:a16="http://schemas.microsoft.com/office/drawing/2014/main" id="{C0398159-25E2-41B4-87B8-062120264614}"/>
              </a:ext>
            </a:extLst>
          </p:cNvPr>
          <p:cNvSpPr>
            <a:spLocks noGrp="1"/>
          </p:cNvSpPr>
          <p:nvPr>
            <p:ph type="sldNum" sz="quarter" idx="15"/>
          </p:nvPr>
        </p:nvSpPr>
        <p:spPr/>
        <p:txBody>
          <a:bodyPr/>
          <a:lstStyle/>
          <a:p>
            <a:fld id="{9BD6FA6A-A86D-4D06-AFF9-1E656D8048A1}" type="slidenum">
              <a:rPr lang="en-GB" noProof="0" smtClean="0"/>
              <a:pPr/>
              <a:t>25</a:t>
            </a:fld>
            <a:endParaRPr lang="en-GB" noProof="0" dirty="0"/>
          </a:p>
        </p:txBody>
      </p:sp>
      <p:pic>
        <p:nvPicPr>
          <p:cNvPr id="2" name="Picture 1">
            <a:extLst>
              <a:ext uri="{FF2B5EF4-FFF2-40B4-BE49-F238E27FC236}">
                <a16:creationId xmlns:a16="http://schemas.microsoft.com/office/drawing/2014/main" id="{4CB4C577-6773-4BA2-BB5E-F3D4AD6975E1}"/>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25000"/>
                    </a14:imgEffect>
                  </a14:imgLayer>
                </a14:imgProps>
              </a:ext>
            </a:extLst>
          </a:blip>
          <a:srcRect t="35924"/>
          <a:stretch/>
        </p:blipFill>
        <p:spPr>
          <a:xfrm>
            <a:off x="899592" y="1275606"/>
            <a:ext cx="6480720" cy="3181325"/>
          </a:xfrm>
          <a:prstGeom prst="rect">
            <a:avLst/>
          </a:prstGeom>
          <a:ln w="3175">
            <a:solidFill>
              <a:schemeClr val="tx1"/>
            </a:solidFill>
          </a:ln>
        </p:spPr>
      </p:pic>
      <p:sp>
        <p:nvSpPr>
          <p:cNvPr id="3" name="TextBox 2">
            <a:extLst>
              <a:ext uri="{FF2B5EF4-FFF2-40B4-BE49-F238E27FC236}">
                <a16:creationId xmlns:a16="http://schemas.microsoft.com/office/drawing/2014/main" id="{83D18A7A-3202-4F4F-B056-B90E8EEE958B}"/>
              </a:ext>
            </a:extLst>
          </p:cNvPr>
          <p:cNvSpPr txBox="1"/>
          <p:nvPr/>
        </p:nvSpPr>
        <p:spPr>
          <a:xfrm>
            <a:off x="253384" y="4584361"/>
            <a:ext cx="8143961" cy="184666"/>
          </a:xfrm>
          <a:prstGeom prst="rect">
            <a:avLst/>
          </a:prstGeom>
          <a:noFill/>
        </p:spPr>
        <p:txBody>
          <a:bodyPr wrap="none" lIns="0" tIns="0" rIns="0" bIns="0" rtlCol="0">
            <a:spAutoFit/>
          </a:bodyPr>
          <a:lstStyle/>
          <a:p>
            <a:r>
              <a:rPr lang="en-GB" sz="1200" b="1" dirty="0"/>
              <a:t>For more information on the ESOS toolkit, please contact the EI’s training team at </a:t>
            </a:r>
            <a:r>
              <a:rPr lang="en-GB" sz="1200" b="1" dirty="0">
                <a:hlinkClick r:id="rId4"/>
              </a:rPr>
              <a:t>webtraining@energyinst.org</a:t>
            </a:r>
            <a:r>
              <a:rPr lang="en-GB" sz="1200" b="1" dirty="0"/>
              <a:t>  </a:t>
            </a:r>
          </a:p>
        </p:txBody>
      </p:sp>
    </p:spTree>
    <p:extLst>
      <p:ext uri="{BB962C8B-B14F-4D97-AF65-F5344CB8AC3E}">
        <p14:creationId xmlns:p14="http://schemas.microsoft.com/office/powerpoint/2010/main" val="2795120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A24D79-C4EA-4821-82C2-21580F8FDD79}"/>
              </a:ext>
            </a:extLst>
          </p:cNvPr>
          <p:cNvSpPr>
            <a:spLocks noGrp="1"/>
          </p:cNvSpPr>
          <p:nvPr>
            <p:ph sz="quarter" idx="13"/>
          </p:nvPr>
        </p:nvSpPr>
        <p:spPr/>
        <p:txBody>
          <a:bodyPr/>
          <a:lstStyle/>
          <a:p>
            <a:r>
              <a:rPr lang="en-GB" sz="1050" dirty="0"/>
              <a:t>Association of Energy Engineers </a:t>
            </a:r>
            <a:r>
              <a:rPr lang="en-GB" sz="1050" b="0" dirty="0"/>
              <a:t>–</a:t>
            </a:r>
            <a:r>
              <a:rPr lang="en-GB" sz="1050" dirty="0"/>
              <a:t> </a:t>
            </a:r>
            <a:r>
              <a:rPr lang="en-GB" sz="1050" b="0" dirty="0"/>
              <a:t>certified energy auditor international CEA-I; certified energy manager international (CEM-I)</a:t>
            </a:r>
          </a:p>
          <a:p>
            <a:r>
              <a:rPr lang="en-GB" sz="1050" dirty="0"/>
              <a:t>Chartered Institution of Building Services Engineers </a:t>
            </a:r>
            <a:r>
              <a:rPr lang="en-GB" sz="1050" b="0" dirty="0"/>
              <a:t>– (CIBSE) CIBSE low carbon consultant (LCC) register, ESOS lead assessor subset</a:t>
            </a:r>
          </a:p>
          <a:p>
            <a:r>
              <a:rPr lang="en-GB" sz="1050" dirty="0"/>
              <a:t>ECMK Ltd - </a:t>
            </a:r>
            <a:r>
              <a:rPr lang="en-GB" sz="1050" b="0" dirty="0"/>
              <a:t>ECMK ESOS lead assessor register</a:t>
            </a:r>
          </a:p>
          <a:p>
            <a:r>
              <a:rPr lang="en-GB" sz="1050" dirty="0"/>
              <a:t>Elmhurst Energy Systems </a:t>
            </a:r>
            <a:r>
              <a:rPr lang="en-GB" sz="1050" b="0" dirty="0"/>
              <a:t>– Elmhurst approved ESOS lead assessor</a:t>
            </a:r>
          </a:p>
          <a:p>
            <a:r>
              <a:rPr lang="en-GB" sz="1050" dirty="0"/>
              <a:t>Energy Institute (EI) </a:t>
            </a:r>
            <a:r>
              <a:rPr lang="en-GB" sz="1050" b="0" dirty="0"/>
              <a:t>– Chartered Energy Manager; Register Of Professional Energy Consultants (RPEC)</a:t>
            </a:r>
          </a:p>
          <a:p>
            <a:r>
              <a:rPr lang="en-GB" sz="1050" dirty="0"/>
              <a:t>Institution of Chemical Engineers </a:t>
            </a:r>
            <a:r>
              <a:rPr lang="en-GB" sz="1050" b="0" dirty="0"/>
              <a:t>– Register of Chartered Chemical Engineers (MIChemE/FIChemE) ESOS LEA</a:t>
            </a:r>
          </a:p>
          <a:p>
            <a:r>
              <a:rPr lang="en-GB" sz="1050" dirty="0"/>
              <a:t>Institution of Environmental Sciences </a:t>
            </a:r>
            <a:r>
              <a:rPr lang="en-GB" sz="1050" b="0" dirty="0"/>
              <a:t>– IES lead energy assessor</a:t>
            </a:r>
          </a:p>
          <a:p>
            <a:r>
              <a:rPr lang="en-GB" sz="1050" dirty="0"/>
              <a:t>National Energy Services Limited </a:t>
            </a:r>
            <a:r>
              <a:rPr lang="en-GB" sz="1050" b="0" dirty="0"/>
              <a:t>– National Energy Services ESOS register</a:t>
            </a:r>
          </a:p>
          <a:p>
            <a:r>
              <a:rPr lang="en-GB" sz="1050" dirty="0"/>
              <a:t>Quidos </a:t>
            </a:r>
            <a:r>
              <a:rPr lang="en-GB" sz="1050" b="0" dirty="0"/>
              <a:t>–</a:t>
            </a:r>
            <a:r>
              <a:rPr lang="en-GB" sz="1050" dirty="0"/>
              <a:t> </a:t>
            </a:r>
            <a:r>
              <a:rPr lang="en-GB" sz="1050" b="0" dirty="0"/>
              <a:t>ESOSRegister.com</a:t>
            </a:r>
          </a:p>
          <a:p>
            <a:r>
              <a:rPr lang="en-GB" sz="1050" dirty="0"/>
              <a:t>Stroma Certification Ltd </a:t>
            </a:r>
            <a:r>
              <a:rPr lang="en-GB" sz="1050" b="0" dirty="0"/>
              <a:t>– ESOS lead energy assessor certification</a:t>
            </a:r>
          </a:p>
          <a:p>
            <a:r>
              <a:rPr lang="en-GB" sz="1050" dirty="0"/>
              <a:t>The Energy Managers Association </a:t>
            </a:r>
            <a:r>
              <a:rPr lang="en-GB" sz="1050" b="0" dirty="0"/>
              <a:t>– EMA energy saving opportunity scheme lead assessor register</a:t>
            </a:r>
          </a:p>
          <a:p>
            <a:r>
              <a:rPr lang="en-GB" sz="1050" dirty="0"/>
              <a:t>The Institute of Environmental Management and Assessment </a:t>
            </a:r>
            <a:r>
              <a:rPr lang="en-GB" sz="1050" b="0" dirty="0"/>
              <a:t>– environmental auditor and full membership of IEMA (ESOS lead assessor subset); principal environmental auditor (ESOS lead assessor subset)</a:t>
            </a:r>
          </a:p>
        </p:txBody>
      </p:sp>
      <p:sp>
        <p:nvSpPr>
          <p:cNvPr id="3" name="Title 2">
            <a:extLst>
              <a:ext uri="{FF2B5EF4-FFF2-40B4-BE49-F238E27FC236}">
                <a16:creationId xmlns:a16="http://schemas.microsoft.com/office/drawing/2014/main" id="{54D9147F-DED7-44E4-A92A-4852E2EA9C37}"/>
              </a:ext>
            </a:extLst>
          </p:cNvPr>
          <p:cNvSpPr>
            <a:spLocks noGrp="1"/>
          </p:cNvSpPr>
          <p:nvPr>
            <p:ph type="title"/>
          </p:nvPr>
        </p:nvSpPr>
        <p:spPr/>
        <p:txBody>
          <a:bodyPr/>
          <a:lstStyle/>
          <a:p>
            <a:r>
              <a:rPr lang="en-GB" dirty="0"/>
              <a:t>The Approved Registers of ESOS Lead Assessors</a:t>
            </a:r>
          </a:p>
        </p:txBody>
      </p:sp>
      <p:sp>
        <p:nvSpPr>
          <p:cNvPr id="5" name="Slide Number Placeholder 4">
            <a:extLst>
              <a:ext uri="{FF2B5EF4-FFF2-40B4-BE49-F238E27FC236}">
                <a16:creationId xmlns:a16="http://schemas.microsoft.com/office/drawing/2014/main" id="{10C45824-1A6D-40EE-8AA4-37DD40E0D42C}"/>
              </a:ext>
            </a:extLst>
          </p:cNvPr>
          <p:cNvSpPr>
            <a:spLocks noGrp="1"/>
          </p:cNvSpPr>
          <p:nvPr>
            <p:ph type="sldNum" sz="quarter" idx="15"/>
          </p:nvPr>
        </p:nvSpPr>
        <p:spPr/>
        <p:txBody>
          <a:bodyPr/>
          <a:lstStyle/>
          <a:p>
            <a:fld id="{9BD6FA6A-A86D-4D06-AFF9-1E656D8048A1}" type="slidenum">
              <a:rPr lang="en-GB" noProof="0" smtClean="0"/>
              <a:pPr/>
              <a:t>26</a:t>
            </a:fld>
            <a:endParaRPr lang="en-GB" noProof="0" dirty="0"/>
          </a:p>
        </p:txBody>
      </p:sp>
    </p:spTree>
    <p:extLst>
      <p:ext uri="{BB962C8B-B14F-4D97-AF65-F5344CB8AC3E}">
        <p14:creationId xmlns:p14="http://schemas.microsoft.com/office/powerpoint/2010/main" val="3758274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41EA6E-6BCA-4AC7-A0A2-B5F7C653575F}"/>
              </a:ext>
            </a:extLst>
          </p:cNvPr>
          <p:cNvSpPr>
            <a:spLocks noGrp="1"/>
          </p:cNvSpPr>
          <p:nvPr>
            <p:ph sz="quarter" idx="13"/>
          </p:nvPr>
        </p:nvSpPr>
        <p:spPr>
          <a:xfrm>
            <a:off x="253385" y="1291544"/>
            <a:ext cx="7630983" cy="3379450"/>
          </a:xfrm>
        </p:spPr>
        <p:txBody>
          <a:bodyPr/>
          <a:lstStyle/>
          <a:p>
            <a:pPr marL="342900" indent="-342900">
              <a:spcAft>
                <a:spcPts val="1800"/>
              </a:spcAft>
              <a:buFont typeface="+mj-lt"/>
              <a:buAutoNum type="arabicPeriod"/>
            </a:pPr>
            <a:r>
              <a:rPr lang="en-GB" sz="2800" dirty="0"/>
              <a:t>Understand the guidance</a:t>
            </a:r>
          </a:p>
          <a:p>
            <a:pPr marL="342900" indent="-342900">
              <a:spcAft>
                <a:spcPts val="1800"/>
              </a:spcAft>
              <a:buFont typeface="+mj-lt"/>
              <a:buAutoNum type="arabicPeriod"/>
            </a:pPr>
            <a:r>
              <a:rPr lang="en-GB" sz="2800" dirty="0"/>
              <a:t>Get a </a:t>
            </a:r>
            <a:r>
              <a:rPr lang="en-GB" sz="2800" u="sng" dirty="0"/>
              <a:t>good</a:t>
            </a:r>
            <a:r>
              <a:rPr lang="en-GB" sz="2800" dirty="0"/>
              <a:t> Lead Assessor</a:t>
            </a:r>
          </a:p>
          <a:p>
            <a:pPr marL="342900" indent="-342900">
              <a:spcAft>
                <a:spcPts val="1800"/>
              </a:spcAft>
              <a:buFont typeface="+mj-lt"/>
              <a:buAutoNum type="arabicPeriod"/>
            </a:pPr>
            <a:r>
              <a:rPr lang="en-GB" sz="2800" dirty="0"/>
              <a:t>Integrate the ESOS process into your organization</a:t>
            </a:r>
          </a:p>
          <a:p>
            <a:pPr marL="342900" indent="-342900">
              <a:spcAft>
                <a:spcPts val="1800"/>
              </a:spcAft>
              <a:buFont typeface="+mj-lt"/>
              <a:buAutoNum type="arabicPeriod"/>
            </a:pPr>
            <a:r>
              <a:rPr lang="en-GB" sz="2800" dirty="0"/>
              <a:t>If you have not already, start now!</a:t>
            </a:r>
          </a:p>
        </p:txBody>
      </p:sp>
      <p:sp>
        <p:nvSpPr>
          <p:cNvPr id="3" name="Title 2">
            <a:extLst>
              <a:ext uri="{FF2B5EF4-FFF2-40B4-BE49-F238E27FC236}">
                <a16:creationId xmlns:a16="http://schemas.microsoft.com/office/drawing/2014/main" id="{FEFFD9AD-3E58-4544-8D73-2F15AE52166A}"/>
              </a:ext>
            </a:extLst>
          </p:cNvPr>
          <p:cNvSpPr>
            <a:spLocks noGrp="1"/>
          </p:cNvSpPr>
          <p:nvPr>
            <p:ph type="title"/>
          </p:nvPr>
        </p:nvSpPr>
        <p:spPr/>
        <p:txBody>
          <a:bodyPr/>
          <a:lstStyle/>
          <a:p>
            <a:r>
              <a:rPr lang="en-GB" dirty="0"/>
              <a:t>If you only go away with 4 points from this session……</a:t>
            </a:r>
          </a:p>
        </p:txBody>
      </p:sp>
      <p:sp>
        <p:nvSpPr>
          <p:cNvPr id="5" name="Slide Number Placeholder 4">
            <a:extLst>
              <a:ext uri="{FF2B5EF4-FFF2-40B4-BE49-F238E27FC236}">
                <a16:creationId xmlns:a16="http://schemas.microsoft.com/office/drawing/2014/main" id="{61618D35-D715-4D10-945D-2FA84F432EAF}"/>
              </a:ext>
            </a:extLst>
          </p:cNvPr>
          <p:cNvSpPr>
            <a:spLocks noGrp="1"/>
          </p:cNvSpPr>
          <p:nvPr>
            <p:ph type="sldNum" sz="quarter" idx="15"/>
          </p:nvPr>
        </p:nvSpPr>
        <p:spPr/>
        <p:txBody>
          <a:bodyPr/>
          <a:lstStyle/>
          <a:p>
            <a:fld id="{9BD6FA6A-A86D-4D06-AFF9-1E656D8048A1}" type="slidenum">
              <a:rPr lang="en-GB" noProof="0" smtClean="0"/>
              <a:pPr/>
              <a:t>27</a:t>
            </a:fld>
            <a:endParaRPr lang="en-GB" noProof="0" dirty="0"/>
          </a:p>
        </p:txBody>
      </p:sp>
    </p:spTree>
    <p:extLst>
      <p:ext uri="{BB962C8B-B14F-4D97-AF65-F5344CB8AC3E}">
        <p14:creationId xmlns:p14="http://schemas.microsoft.com/office/powerpoint/2010/main" val="2757754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6922-1AA9-42C3-8049-D1FE02913AC5}"/>
              </a:ext>
            </a:extLst>
          </p:cNvPr>
          <p:cNvSpPr>
            <a:spLocks noGrp="1"/>
          </p:cNvSpPr>
          <p:nvPr>
            <p:ph type="ctrTitle"/>
          </p:nvPr>
        </p:nvSpPr>
        <p:spPr/>
        <p:txBody>
          <a:bodyPr/>
          <a:lstStyle/>
          <a:p>
            <a:r>
              <a:rPr lang="en-GB" dirty="0"/>
              <a:t>Preparing for ESOS Phase Two</a:t>
            </a:r>
          </a:p>
        </p:txBody>
      </p:sp>
      <p:sp>
        <p:nvSpPr>
          <p:cNvPr id="3" name="Subtitle 2">
            <a:extLst>
              <a:ext uri="{FF2B5EF4-FFF2-40B4-BE49-F238E27FC236}">
                <a16:creationId xmlns:a16="http://schemas.microsoft.com/office/drawing/2014/main" id="{9EC9078F-F90B-40EC-A511-6F73AFD84E56}"/>
              </a:ext>
            </a:extLst>
          </p:cNvPr>
          <p:cNvSpPr>
            <a:spLocks noGrp="1"/>
          </p:cNvSpPr>
          <p:nvPr>
            <p:ph type="subTitle" idx="1"/>
          </p:nvPr>
        </p:nvSpPr>
        <p:spPr/>
        <p:txBody>
          <a:bodyPr/>
          <a:lstStyle/>
          <a:p>
            <a:r>
              <a:rPr lang="en-GB" dirty="0"/>
              <a:t>Applying the lessons learnt in Phase One</a:t>
            </a:r>
          </a:p>
        </p:txBody>
      </p:sp>
      <p:sp>
        <p:nvSpPr>
          <p:cNvPr id="4" name="Date Placeholder 3">
            <a:extLst>
              <a:ext uri="{FF2B5EF4-FFF2-40B4-BE49-F238E27FC236}">
                <a16:creationId xmlns:a16="http://schemas.microsoft.com/office/drawing/2014/main" id="{BCB2C002-13A1-45DB-91EE-4649BCB121DF}"/>
              </a:ext>
            </a:extLst>
          </p:cNvPr>
          <p:cNvSpPr>
            <a:spLocks noGrp="1"/>
          </p:cNvSpPr>
          <p:nvPr>
            <p:ph type="dt" sz="half" idx="10"/>
          </p:nvPr>
        </p:nvSpPr>
        <p:spPr/>
        <p:txBody>
          <a:bodyPr/>
          <a:lstStyle/>
          <a:p>
            <a:r>
              <a:rPr lang="en-US" dirty="0"/>
              <a:t>28 February 2018</a:t>
            </a:r>
            <a:endParaRPr lang="en-GB" dirty="0"/>
          </a:p>
        </p:txBody>
      </p:sp>
      <p:sp>
        <p:nvSpPr>
          <p:cNvPr id="5" name="Text Placeholder 4">
            <a:extLst>
              <a:ext uri="{FF2B5EF4-FFF2-40B4-BE49-F238E27FC236}">
                <a16:creationId xmlns:a16="http://schemas.microsoft.com/office/drawing/2014/main" id="{A708AB86-3AB2-4218-8292-A947289C5508}"/>
              </a:ext>
            </a:extLst>
          </p:cNvPr>
          <p:cNvSpPr>
            <a:spLocks noGrp="1"/>
          </p:cNvSpPr>
          <p:nvPr>
            <p:ph type="body" sz="quarter" idx="11"/>
          </p:nvPr>
        </p:nvSpPr>
        <p:spPr/>
        <p:txBody>
          <a:bodyPr/>
          <a:lstStyle/>
          <a:p>
            <a:r>
              <a:rPr lang="en-GB" sz="1600" dirty="0"/>
              <a:t>John Pooley – ESOS Lead Assessor (RPEC)</a:t>
            </a:r>
          </a:p>
        </p:txBody>
      </p:sp>
      <p:sp>
        <p:nvSpPr>
          <p:cNvPr id="6" name="Text Placeholder 5">
            <a:extLst>
              <a:ext uri="{FF2B5EF4-FFF2-40B4-BE49-F238E27FC236}">
                <a16:creationId xmlns:a16="http://schemas.microsoft.com/office/drawing/2014/main" id="{2DF27EF5-7122-4ED3-8FC1-0D2CCE4AE6C5}"/>
              </a:ext>
            </a:extLst>
          </p:cNvPr>
          <p:cNvSpPr>
            <a:spLocks noGrp="1"/>
          </p:cNvSpPr>
          <p:nvPr>
            <p:ph type="body" sz="quarter" idx="12"/>
          </p:nvPr>
        </p:nvSpPr>
        <p:spPr/>
        <p:txBody>
          <a:bodyPr/>
          <a:lstStyle/>
          <a:p>
            <a:r>
              <a:rPr lang="en-GB" dirty="0"/>
              <a:t> edie Energy Management Forum 2018, BIRMINGHAM</a:t>
            </a:r>
          </a:p>
        </p:txBody>
      </p:sp>
      <p:sp>
        <p:nvSpPr>
          <p:cNvPr id="8" name="TextBox 7">
            <a:extLst>
              <a:ext uri="{FF2B5EF4-FFF2-40B4-BE49-F238E27FC236}">
                <a16:creationId xmlns:a16="http://schemas.microsoft.com/office/drawing/2014/main" id="{B9624B23-574B-4559-8477-AF5CEBE1FCB8}"/>
              </a:ext>
            </a:extLst>
          </p:cNvPr>
          <p:cNvSpPr txBox="1"/>
          <p:nvPr/>
        </p:nvSpPr>
        <p:spPr>
          <a:xfrm>
            <a:off x="4189490" y="3659084"/>
            <a:ext cx="4688784" cy="369332"/>
          </a:xfrm>
          <a:prstGeom prst="rect">
            <a:avLst/>
          </a:prstGeom>
          <a:noFill/>
        </p:spPr>
        <p:txBody>
          <a:bodyPr wrap="none" lIns="0" tIns="0" rIns="0" bIns="0" rtlCol="0">
            <a:spAutoFit/>
          </a:bodyPr>
          <a:lstStyle/>
          <a:p>
            <a:r>
              <a:rPr lang="en-GB" sz="2400" b="1" dirty="0">
                <a:solidFill>
                  <a:schemeClr val="bg1"/>
                </a:solidFill>
              </a:rPr>
              <a:t>E-mail: john@pooleyconsult.net</a:t>
            </a:r>
          </a:p>
        </p:txBody>
      </p:sp>
    </p:spTree>
    <p:extLst>
      <p:ext uri="{BB962C8B-B14F-4D97-AF65-F5344CB8AC3E}">
        <p14:creationId xmlns:p14="http://schemas.microsoft.com/office/powerpoint/2010/main" val="348227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8B3EE7-17E3-48A4-839A-AB98E5A984F5}"/>
              </a:ext>
            </a:extLst>
          </p:cNvPr>
          <p:cNvSpPr>
            <a:spLocks noGrp="1"/>
          </p:cNvSpPr>
          <p:nvPr>
            <p:ph type="title"/>
          </p:nvPr>
        </p:nvSpPr>
        <p:spPr/>
        <p:txBody>
          <a:bodyPr/>
          <a:lstStyle/>
          <a:p>
            <a:r>
              <a:rPr lang="en-GB" dirty="0"/>
              <a:t>A little about me</a:t>
            </a:r>
          </a:p>
        </p:txBody>
      </p:sp>
      <p:pic>
        <p:nvPicPr>
          <p:cNvPr id="4" name="Picture 3">
            <a:extLst>
              <a:ext uri="{FF2B5EF4-FFF2-40B4-BE49-F238E27FC236}">
                <a16:creationId xmlns:a16="http://schemas.microsoft.com/office/drawing/2014/main" id="{8AEEB9BB-4244-4995-AC10-614719A4CA6B}"/>
              </a:ext>
            </a:extLst>
          </p:cNvPr>
          <p:cNvPicPr>
            <a:picLocks noChangeAspect="1"/>
          </p:cNvPicPr>
          <p:nvPr/>
        </p:nvPicPr>
        <p:blipFill>
          <a:blip r:embed="rId2"/>
          <a:stretch>
            <a:fillRect/>
          </a:stretch>
        </p:blipFill>
        <p:spPr>
          <a:xfrm>
            <a:off x="526249" y="2571750"/>
            <a:ext cx="1232399" cy="893693"/>
          </a:xfrm>
          <a:prstGeom prst="rect">
            <a:avLst/>
          </a:prstGeom>
        </p:spPr>
      </p:pic>
      <p:pic>
        <p:nvPicPr>
          <p:cNvPr id="7" name="Picture 6">
            <a:extLst>
              <a:ext uri="{FF2B5EF4-FFF2-40B4-BE49-F238E27FC236}">
                <a16:creationId xmlns:a16="http://schemas.microsoft.com/office/drawing/2014/main" id="{ADCC9730-DBFF-4D45-AACA-786FE4EAA1AF}"/>
              </a:ext>
            </a:extLst>
          </p:cNvPr>
          <p:cNvPicPr>
            <a:picLocks noChangeAspect="1"/>
          </p:cNvPicPr>
          <p:nvPr/>
        </p:nvPicPr>
        <p:blipFill>
          <a:blip r:embed="rId3"/>
          <a:stretch>
            <a:fillRect/>
          </a:stretch>
        </p:blipFill>
        <p:spPr>
          <a:xfrm>
            <a:off x="467544" y="813961"/>
            <a:ext cx="1349813" cy="1472219"/>
          </a:xfrm>
          <a:prstGeom prst="rect">
            <a:avLst/>
          </a:prstGeom>
        </p:spPr>
      </p:pic>
      <p:pic>
        <p:nvPicPr>
          <p:cNvPr id="9" name="Picture 8">
            <a:extLst>
              <a:ext uri="{FF2B5EF4-FFF2-40B4-BE49-F238E27FC236}">
                <a16:creationId xmlns:a16="http://schemas.microsoft.com/office/drawing/2014/main" id="{05BF1229-8CB8-44B7-B67A-267AD5F121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9850" y="3936940"/>
            <a:ext cx="785198" cy="785198"/>
          </a:xfrm>
          <a:prstGeom prst="rect">
            <a:avLst/>
          </a:prstGeom>
        </p:spPr>
      </p:pic>
      <p:sp>
        <p:nvSpPr>
          <p:cNvPr id="10" name="TextBox 9">
            <a:extLst>
              <a:ext uri="{FF2B5EF4-FFF2-40B4-BE49-F238E27FC236}">
                <a16:creationId xmlns:a16="http://schemas.microsoft.com/office/drawing/2014/main" id="{07F4CB1D-7829-4FAF-8365-F448501D1058}"/>
              </a:ext>
            </a:extLst>
          </p:cNvPr>
          <p:cNvSpPr txBox="1"/>
          <p:nvPr/>
        </p:nvSpPr>
        <p:spPr>
          <a:xfrm>
            <a:off x="1979712" y="816072"/>
            <a:ext cx="5313955" cy="697627"/>
          </a:xfrm>
          <a:prstGeom prst="rect">
            <a:avLst/>
          </a:prstGeom>
          <a:noFill/>
        </p:spPr>
        <p:txBody>
          <a:bodyPr wrap="none" lIns="0" tIns="0" rIns="0" bIns="0" rtlCol="0">
            <a:spAutoFit/>
          </a:bodyPr>
          <a:lstStyle/>
          <a:p>
            <a:r>
              <a:rPr lang="en-GB" sz="1400" dirty="0"/>
              <a:t>Managing Director – John Pooley Consultancy Ltd</a:t>
            </a:r>
          </a:p>
          <a:p>
            <a:r>
              <a:rPr lang="en-GB" sz="1400" dirty="0"/>
              <a:t>Eur Ing, CEng &amp; Fellow of Energy Institute</a:t>
            </a:r>
          </a:p>
          <a:p>
            <a:r>
              <a:rPr lang="en-GB" sz="1400" dirty="0"/>
              <a:t>Certified Management Consultant &amp; Fellow Institute of Consultancy</a:t>
            </a:r>
          </a:p>
        </p:txBody>
      </p:sp>
      <p:sp>
        <p:nvSpPr>
          <p:cNvPr id="11" name="TextBox 10">
            <a:extLst>
              <a:ext uri="{FF2B5EF4-FFF2-40B4-BE49-F238E27FC236}">
                <a16:creationId xmlns:a16="http://schemas.microsoft.com/office/drawing/2014/main" id="{D125B4DD-F35C-4245-9245-0EDEA7EC50D3}"/>
              </a:ext>
            </a:extLst>
          </p:cNvPr>
          <p:cNvSpPr txBox="1"/>
          <p:nvPr/>
        </p:nvSpPr>
        <p:spPr>
          <a:xfrm>
            <a:off x="1979712" y="2355726"/>
            <a:ext cx="3456384" cy="2015936"/>
          </a:xfrm>
          <a:prstGeom prst="rect">
            <a:avLst/>
          </a:prstGeom>
          <a:noFill/>
        </p:spPr>
        <p:txBody>
          <a:bodyPr wrap="square" lIns="0" tIns="0" rIns="0" bIns="0" rtlCol="0">
            <a:spAutoFit/>
          </a:bodyPr>
          <a:lstStyle/>
          <a:p>
            <a:r>
              <a:rPr lang="en-GB" sz="1400" b="1" dirty="0"/>
              <a:t>ESOS – sectors covered</a:t>
            </a:r>
          </a:p>
          <a:p>
            <a:r>
              <a:rPr lang="en-GB" sz="1400" dirty="0"/>
              <a:t>Car hire; care homes; construction; financial services; food &amp; drink; international airline; international charity; IT services; logistics; manufacturing; pharmaceuticals; tourist attractions.</a:t>
            </a:r>
          </a:p>
          <a:p>
            <a:endParaRPr lang="en-GB" sz="1400" dirty="0"/>
          </a:p>
          <a:p>
            <a:r>
              <a:rPr lang="en-GB" sz="1400" b="1" dirty="0"/>
              <a:t>Roles: </a:t>
            </a:r>
            <a:r>
              <a:rPr lang="en-GB" sz="1400" dirty="0"/>
              <a:t>Lead Assessor; Energy Auditor; Compliance Audit ‘trouble-shooter’</a:t>
            </a:r>
          </a:p>
        </p:txBody>
      </p:sp>
    </p:spTree>
    <p:extLst>
      <p:ext uri="{BB962C8B-B14F-4D97-AF65-F5344CB8AC3E}">
        <p14:creationId xmlns:p14="http://schemas.microsoft.com/office/powerpoint/2010/main" val="226262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60F-D865-49A3-B6FF-D2E576E3D2CF}"/>
              </a:ext>
            </a:extLst>
          </p:cNvPr>
          <p:cNvSpPr>
            <a:spLocks noGrp="1"/>
          </p:cNvSpPr>
          <p:nvPr>
            <p:ph type="title"/>
          </p:nvPr>
        </p:nvSpPr>
        <p:spPr/>
        <p:txBody>
          <a:bodyPr/>
          <a:lstStyle/>
          <a:p>
            <a:r>
              <a:rPr lang="en-GB" dirty="0"/>
              <a:t>ESOS Re-cap</a:t>
            </a:r>
          </a:p>
        </p:txBody>
      </p:sp>
      <p:sp>
        <p:nvSpPr>
          <p:cNvPr id="5" name="Slide Number Placeholder 4">
            <a:extLst>
              <a:ext uri="{FF2B5EF4-FFF2-40B4-BE49-F238E27FC236}">
                <a16:creationId xmlns:a16="http://schemas.microsoft.com/office/drawing/2014/main" id="{22AC693A-0DF1-4A32-B7CA-EB667209F629}"/>
              </a:ext>
            </a:extLst>
          </p:cNvPr>
          <p:cNvSpPr>
            <a:spLocks noGrp="1"/>
          </p:cNvSpPr>
          <p:nvPr>
            <p:ph type="sldNum" sz="quarter" idx="11"/>
          </p:nvPr>
        </p:nvSpPr>
        <p:spPr/>
        <p:txBody>
          <a:bodyPr/>
          <a:lstStyle/>
          <a:p>
            <a:fld id="{9BD6FA6A-A86D-4D06-AFF9-1E656D8048A1}" type="slidenum">
              <a:rPr lang="en-GB" noProof="0" smtClean="0"/>
              <a:pPr/>
              <a:t>3</a:t>
            </a:fld>
            <a:endParaRPr lang="en-GB" noProof="0" dirty="0"/>
          </a:p>
        </p:txBody>
      </p:sp>
      <p:sp>
        <p:nvSpPr>
          <p:cNvPr id="6" name="Text Placeholder 5">
            <a:extLst>
              <a:ext uri="{FF2B5EF4-FFF2-40B4-BE49-F238E27FC236}">
                <a16:creationId xmlns:a16="http://schemas.microsoft.com/office/drawing/2014/main" id="{EF357528-17FE-4456-9CC6-60DF28DB7883}"/>
              </a:ext>
            </a:extLst>
          </p:cNvPr>
          <p:cNvSpPr>
            <a:spLocks noGrp="1"/>
          </p:cNvSpPr>
          <p:nvPr>
            <p:ph type="body" sz="quarter" idx="12"/>
          </p:nvPr>
        </p:nvSpPr>
        <p:spPr/>
        <p:txBody>
          <a:bodyPr/>
          <a:lstStyle/>
          <a:p>
            <a:r>
              <a:rPr lang="en-GB" dirty="0"/>
              <a:t>2</a:t>
            </a:r>
          </a:p>
        </p:txBody>
      </p:sp>
    </p:spTree>
    <p:extLst>
      <p:ext uri="{BB962C8B-B14F-4D97-AF65-F5344CB8AC3E}">
        <p14:creationId xmlns:p14="http://schemas.microsoft.com/office/powerpoint/2010/main" val="100088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511E50A4-24F6-4227-A8A3-18458C62B61C}"/>
              </a:ext>
            </a:extLst>
          </p:cNvPr>
          <p:cNvSpPr>
            <a:spLocks noGrp="1"/>
          </p:cNvSpPr>
          <p:nvPr>
            <p:ph sz="quarter" idx="13"/>
          </p:nvPr>
        </p:nvSpPr>
        <p:spPr>
          <a:xfrm>
            <a:off x="253385" y="1203599"/>
            <a:ext cx="8619477" cy="3777034"/>
          </a:xfrm>
        </p:spPr>
        <p:txBody>
          <a:bodyPr/>
          <a:lstStyle/>
          <a:p>
            <a:r>
              <a:rPr lang="en-GB" dirty="0"/>
              <a:t>The Energy Savings Opportunity Scheme Regulations 2014 </a:t>
            </a:r>
            <a:r>
              <a:rPr lang="en-GB" b="0" dirty="0"/>
              <a:t>- established to implement Article 8 (4 to 6) of the EU Energy Efficiency Directive (2012/27/EU)</a:t>
            </a:r>
          </a:p>
          <a:p>
            <a:r>
              <a:rPr lang="en-GB" dirty="0"/>
              <a:t>ESOS applies to ‘large’ undertakings</a:t>
            </a:r>
          </a:p>
          <a:p>
            <a:pPr>
              <a:spcBef>
                <a:spcPts val="0"/>
              </a:spcBef>
            </a:pPr>
            <a:r>
              <a:rPr lang="en-GB" b="0" dirty="0"/>
              <a:t>(defined by either one or both of the following)</a:t>
            </a:r>
          </a:p>
          <a:p>
            <a:pPr lvl="2"/>
            <a:r>
              <a:rPr lang="en-GB" dirty="0"/>
              <a:t>250 or more employees</a:t>
            </a:r>
          </a:p>
          <a:p>
            <a:pPr lvl="2"/>
            <a:r>
              <a:rPr lang="en-GB" dirty="0"/>
              <a:t>an annual turnover in excess of €50 million (£38,937,777) and an annual balance sheet total in excess of €43 million (£33,486,489)</a:t>
            </a:r>
          </a:p>
          <a:p>
            <a:r>
              <a:rPr lang="en-GB" dirty="0"/>
              <a:t>Covers all energy used by the organization </a:t>
            </a:r>
            <a:r>
              <a:rPr lang="en-GB" b="0" dirty="0"/>
              <a:t>– i.e. buildings, processes and transport – Total Energy Consumption (TEC)</a:t>
            </a:r>
          </a:p>
          <a:p>
            <a:r>
              <a:rPr lang="en-GB" dirty="0"/>
              <a:t>Compliance Routes: </a:t>
            </a:r>
            <a:r>
              <a:rPr lang="en-GB" b="0" dirty="0"/>
              <a:t>ISO 5000; Energy audits; DECs; Green Deal Assessments</a:t>
            </a:r>
          </a:p>
          <a:p>
            <a:r>
              <a:rPr lang="en-GB" dirty="0"/>
              <a:t>De Minimis</a:t>
            </a:r>
            <a:r>
              <a:rPr lang="en-GB" b="0" dirty="0"/>
              <a:t>: Up to 10% of total energy can be excluded</a:t>
            </a:r>
          </a:p>
          <a:p>
            <a:r>
              <a:rPr lang="en-GB" dirty="0"/>
              <a:t>Lead Assessor: </a:t>
            </a:r>
            <a:r>
              <a:rPr lang="en-GB" b="0" dirty="0"/>
              <a:t>– can be internal or external –</a:t>
            </a:r>
            <a:r>
              <a:rPr lang="en-GB" dirty="0"/>
              <a:t> </a:t>
            </a:r>
            <a:r>
              <a:rPr lang="en-GB" b="0" dirty="0"/>
              <a:t>Not required if 100% is covered by ISO 50001</a:t>
            </a:r>
          </a:p>
          <a:p>
            <a:r>
              <a:rPr lang="en-GB" dirty="0"/>
              <a:t>Administered by</a:t>
            </a:r>
          </a:p>
          <a:p>
            <a:pPr lvl="2"/>
            <a:r>
              <a:rPr lang="en-GB" dirty="0"/>
              <a:t>England – Environment Agency ;Northern Ireland – Northern Ireland Environment Agency; Scotland – Scottish Environment Protection Agency; Wales – Natural Resources Wales</a:t>
            </a:r>
          </a:p>
          <a:p>
            <a:r>
              <a:rPr lang="en-GB" dirty="0"/>
              <a:t>Phase One compliance date: 5 December 2015; Phase Two compliance date: 5 December 2019</a:t>
            </a:r>
          </a:p>
          <a:p>
            <a:r>
              <a:rPr lang="en-GB" dirty="0"/>
              <a:t>No mandatory requirement to implement recommendations</a:t>
            </a:r>
          </a:p>
          <a:p>
            <a:pPr lvl="2"/>
            <a:endParaRPr lang="en-GB" dirty="0"/>
          </a:p>
        </p:txBody>
      </p:sp>
      <p:sp>
        <p:nvSpPr>
          <p:cNvPr id="7" name="Title 6">
            <a:extLst>
              <a:ext uri="{FF2B5EF4-FFF2-40B4-BE49-F238E27FC236}">
                <a16:creationId xmlns:a16="http://schemas.microsoft.com/office/drawing/2014/main" id="{94B1E245-BDAD-4BF6-BC24-4465E64D84EB}"/>
              </a:ext>
            </a:extLst>
          </p:cNvPr>
          <p:cNvSpPr>
            <a:spLocks noGrp="1"/>
          </p:cNvSpPr>
          <p:nvPr>
            <p:ph type="title"/>
          </p:nvPr>
        </p:nvSpPr>
        <p:spPr/>
        <p:txBody>
          <a:bodyPr/>
          <a:lstStyle/>
          <a:p>
            <a:r>
              <a:rPr lang="en-GB" dirty="0"/>
              <a:t>ESOS Re-cap</a:t>
            </a:r>
          </a:p>
        </p:txBody>
      </p:sp>
      <p:sp>
        <p:nvSpPr>
          <p:cNvPr id="5" name="Slide Number Placeholder 4">
            <a:extLst>
              <a:ext uri="{FF2B5EF4-FFF2-40B4-BE49-F238E27FC236}">
                <a16:creationId xmlns:a16="http://schemas.microsoft.com/office/drawing/2014/main" id="{1CC4AEF9-6505-41ED-BE70-438E0C5BCFF4}"/>
              </a:ext>
            </a:extLst>
          </p:cNvPr>
          <p:cNvSpPr>
            <a:spLocks noGrp="1"/>
          </p:cNvSpPr>
          <p:nvPr>
            <p:ph type="sldNum" sz="quarter" idx="15"/>
          </p:nvPr>
        </p:nvSpPr>
        <p:spPr/>
        <p:txBody>
          <a:bodyPr/>
          <a:lstStyle/>
          <a:p>
            <a:fld id="{9BD6FA6A-A86D-4D06-AFF9-1E656D8048A1}" type="slidenum">
              <a:rPr lang="en-GB" noProof="0" smtClean="0"/>
              <a:pPr/>
              <a:t>4</a:t>
            </a:fld>
            <a:endParaRPr lang="en-GB" noProof="0" dirty="0"/>
          </a:p>
        </p:txBody>
      </p:sp>
      <p:sp>
        <p:nvSpPr>
          <p:cNvPr id="6" name="TextBox 5">
            <a:extLst>
              <a:ext uri="{FF2B5EF4-FFF2-40B4-BE49-F238E27FC236}">
                <a16:creationId xmlns:a16="http://schemas.microsoft.com/office/drawing/2014/main" id="{0D9DEBEC-D93E-43DB-8F0F-1665BB310C70}"/>
              </a:ext>
            </a:extLst>
          </p:cNvPr>
          <p:cNvSpPr txBox="1"/>
          <p:nvPr/>
        </p:nvSpPr>
        <p:spPr>
          <a:xfrm>
            <a:off x="3491880" y="703411"/>
            <a:ext cx="3975447" cy="276999"/>
          </a:xfrm>
          <a:prstGeom prst="rect">
            <a:avLst/>
          </a:prstGeom>
          <a:noFill/>
        </p:spPr>
        <p:txBody>
          <a:bodyPr wrap="none" lIns="0" tIns="0" rIns="0" bIns="0" rtlCol="0">
            <a:spAutoFit/>
          </a:bodyPr>
          <a:lstStyle/>
          <a:p>
            <a:r>
              <a:rPr lang="en-GB" sz="1800" b="1" dirty="0">
                <a:solidFill>
                  <a:srgbClr val="F37123"/>
                </a:solidFill>
              </a:rPr>
              <a:t>83 pages of guidance into one slide!</a:t>
            </a:r>
          </a:p>
        </p:txBody>
      </p:sp>
    </p:spTree>
    <p:extLst>
      <p:ext uri="{BB962C8B-B14F-4D97-AF65-F5344CB8AC3E}">
        <p14:creationId xmlns:p14="http://schemas.microsoft.com/office/powerpoint/2010/main" val="3277003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4DA538-52AF-481F-BA34-55B17FB2CD81}"/>
              </a:ext>
            </a:extLst>
          </p:cNvPr>
          <p:cNvSpPr>
            <a:spLocks noGrp="1"/>
          </p:cNvSpPr>
          <p:nvPr>
            <p:ph sz="quarter" idx="13"/>
          </p:nvPr>
        </p:nvSpPr>
        <p:spPr/>
        <p:txBody>
          <a:bodyPr/>
          <a:lstStyle/>
          <a:p>
            <a:pPr marL="285750" indent="-285750">
              <a:spcAft>
                <a:spcPts val="1200"/>
              </a:spcAft>
              <a:buFont typeface="Arial" panose="020B0604020202020204" pitchFamily="34" charset="0"/>
              <a:buChar char="•"/>
            </a:pPr>
            <a:r>
              <a:rPr lang="en-GB" sz="1800" dirty="0"/>
              <a:t>Compliance date</a:t>
            </a:r>
          </a:p>
          <a:p>
            <a:pPr marL="285750" indent="-285750">
              <a:spcAft>
                <a:spcPts val="1200"/>
              </a:spcAft>
              <a:buFont typeface="Arial" panose="020B0604020202020204" pitchFamily="34" charset="0"/>
              <a:buChar char="•"/>
            </a:pPr>
            <a:r>
              <a:rPr lang="en-GB" sz="1800" dirty="0"/>
              <a:t>Reference Year</a:t>
            </a:r>
          </a:p>
          <a:p>
            <a:pPr marL="285750" indent="-285750">
              <a:spcAft>
                <a:spcPts val="1200"/>
              </a:spcAft>
              <a:buFont typeface="Arial" panose="020B0604020202020204" pitchFamily="34" charset="0"/>
              <a:buChar char="•"/>
            </a:pPr>
            <a:r>
              <a:rPr lang="en-GB" sz="1800" dirty="0"/>
              <a:t>Total Energy Consumption (TEC)</a:t>
            </a:r>
          </a:p>
          <a:p>
            <a:pPr marL="285750" indent="-285750">
              <a:spcAft>
                <a:spcPts val="1200"/>
              </a:spcAft>
              <a:buFont typeface="Arial" panose="020B0604020202020204" pitchFamily="34" charset="0"/>
              <a:buChar char="•"/>
            </a:pPr>
            <a:r>
              <a:rPr lang="en-GB" sz="1800" dirty="0"/>
              <a:t>Significant Energy Use (SEU)</a:t>
            </a:r>
          </a:p>
          <a:p>
            <a:pPr marL="285750" indent="-285750">
              <a:spcAft>
                <a:spcPts val="1200"/>
              </a:spcAft>
              <a:buFont typeface="Arial" panose="020B0604020202020204" pitchFamily="34" charset="0"/>
              <a:buChar char="•"/>
            </a:pPr>
            <a:r>
              <a:rPr lang="en-GB" sz="1800" dirty="0"/>
              <a:t>De Minimis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p:txBody>
      </p:sp>
      <p:sp>
        <p:nvSpPr>
          <p:cNvPr id="3" name="Title 2">
            <a:extLst>
              <a:ext uri="{FF2B5EF4-FFF2-40B4-BE49-F238E27FC236}">
                <a16:creationId xmlns:a16="http://schemas.microsoft.com/office/drawing/2014/main" id="{549119D8-4F71-49AC-89E7-B99F1AA5867C}"/>
              </a:ext>
            </a:extLst>
          </p:cNvPr>
          <p:cNvSpPr>
            <a:spLocks noGrp="1"/>
          </p:cNvSpPr>
          <p:nvPr>
            <p:ph type="title"/>
          </p:nvPr>
        </p:nvSpPr>
        <p:spPr/>
        <p:txBody>
          <a:bodyPr/>
          <a:lstStyle/>
          <a:p>
            <a:r>
              <a:rPr lang="en-GB" dirty="0"/>
              <a:t>Essential vocabulary</a:t>
            </a:r>
          </a:p>
        </p:txBody>
      </p:sp>
      <p:sp>
        <p:nvSpPr>
          <p:cNvPr id="5" name="Slide Number Placeholder 4">
            <a:extLst>
              <a:ext uri="{FF2B5EF4-FFF2-40B4-BE49-F238E27FC236}">
                <a16:creationId xmlns:a16="http://schemas.microsoft.com/office/drawing/2014/main" id="{8F828C58-A50C-432D-AA2F-8D0D81BDA58D}"/>
              </a:ext>
            </a:extLst>
          </p:cNvPr>
          <p:cNvSpPr>
            <a:spLocks noGrp="1"/>
          </p:cNvSpPr>
          <p:nvPr>
            <p:ph type="sldNum" sz="quarter" idx="15"/>
          </p:nvPr>
        </p:nvSpPr>
        <p:spPr/>
        <p:txBody>
          <a:bodyPr/>
          <a:lstStyle/>
          <a:p>
            <a:fld id="{9BD6FA6A-A86D-4D06-AFF9-1E656D8048A1}" type="slidenum">
              <a:rPr lang="en-GB" noProof="0" smtClean="0"/>
              <a:pPr/>
              <a:t>5</a:t>
            </a:fld>
            <a:endParaRPr lang="en-GB" noProof="0" dirty="0"/>
          </a:p>
        </p:txBody>
      </p:sp>
    </p:spTree>
    <p:extLst>
      <p:ext uri="{BB962C8B-B14F-4D97-AF65-F5344CB8AC3E}">
        <p14:creationId xmlns:p14="http://schemas.microsoft.com/office/powerpoint/2010/main" val="182116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760F-D865-49A3-B6FF-D2E576E3D2CF}"/>
              </a:ext>
            </a:extLst>
          </p:cNvPr>
          <p:cNvSpPr>
            <a:spLocks noGrp="1"/>
          </p:cNvSpPr>
          <p:nvPr>
            <p:ph type="title"/>
          </p:nvPr>
        </p:nvSpPr>
        <p:spPr/>
        <p:txBody>
          <a:bodyPr/>
          <a:lstStyle/>
          <a:p>
            <a:r>
              <a:rPr lang="en-GB" dirty="0"/>
              <a:t>Lessons from Phase One</a:t>
            </a:r>
          </a:p>
        </p:txBody>
      </p:sp>
      <p:sp>
        <p:nvSpPr>
          <p:cNvPr id="5" name="Slide Number Placeholder 4">
            <a:extLst>
              <a:ext uri="{FF2B5EF4-FFF2-40B4-BE49-F238E27FC236}">
                <a16:creationId xmlns:a16="http://schemas.microsoft.com/office/drawing/2014/main" id="{22AC693A-0DF1-4A32-B7CA-EB667209F629}"/>
              </a:ext>
            </a:extLst>
          </p:cNvPr>
          <p:cNvSpPr>
            <a:spLocks noGrp="1"/>
          </p:cNvSpPr>
          <p:nvPr>
            <p:ph type="sldNum" sz="quarter" idx="11"/>
          </p:nvPr>
        </p:nvSpPr>
        <p:spPr/>
        <p:txBody>
          <a:bodyPr/>
          <a:lstStyle/>
          <a:p>
            <a:fld id="{9BD6FA6A-A86D-4D06-AFF9-1E656D8048A1}" type="slidenum">
              <a:rPr lang="en-GB" noProof="0" smtClean="0"/>
              <a:pPr/>
              <a:t>6</a:t>
            </a:fld>
            <a:endParaRPr lang="en-GB" noProof="0" dirty="0"/>
          </a:p>
        </p:txBody>
      </p:sp>
      <p:sp>
        <p:nvSpPr>
          <p:cNvPr id="6" name="Text Placeholder 5">
            <a:extLst>
              <a:ext uri="{FF2B5EF4-FFF2-40B4-BE49-F238E27FC236}">
                <a16:creationId xmlns:a16="http://schemas.microsoft.com/office/drawing/2014/main" id="{EF357528-17FE-4456-9CC6-60DF28DB7883}"/>
              </a:ext>
            </a:extLst>
          </p:cNvPr>
          <p:cNvSpPr>
            <a:spLocks noGrp="1"/>
          </p:cNvSpPr>
          <p:nvPr>
            <p:ph type="body" sz="quarter" idx="12"/>
          </p:nvPr>
        </p:nvSpPr>
        <p:spPr/>
        <p:txBody>
          <a:bodyPr/>
          <a:lstStyle/>
          <a:p>
            <a:r>
              <a:rPr lang="en-GB" dirty="0"/>
              <a:t>3</a:t>
            </a:r>
          </a:p>
        </p:txBody>
      </p:sp>
    </p:spTree>
    <p:extLst>
      <p:ext uri="{BB962C8B-B14F-4D97-AF65-F5344CB8AC3E}">
        <p14:creationId xmlns:p14="http://schemas.microsoft.com/office/powerpoint/2010/main" val="3748516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FE27CE0-8B15-45B4-961E-C8F6F56EDBCB}"/>
              </a:ext>
            </a:extLst>
          </p:cNvPr>
          <p:cNvSpPr>
            <a:spLocks noGrp="1"/>
          </p:cNvSpPr>
          <p:nvPr>
            <p:ph type="sldNum" sz="quarter" idx="11"/>
          </p:nvPr>
        </p:nvSpPr>
        <p:spPr/>
        <p:txBody>
          <a:bodyPr/>
          <a:lstStyle/>
          <a:p>
            <a:fld id="{9BD6FA6A-A86D-4D06-AFF9-1E656D8048A1}" type="slidenum">
              <a:rPr lang="en-GB" noProof="0" smtClean="0"/>
              <a:pPr/>
              <a:t>7</a:t>
            </a:fld>
            <a:endParaRPr lang="en-GB" noProof="0" dirty="0"/>
          </a:p>
        </p:txBody>
      </p:sp>
      <p:pic>
        <p:nvPicPr>
          <p:cNvPr id="8" name="Picture 7">
            <a:extLst>
              <a:ext uri="{FF2B5EF4-FFF2-40B4-BE49-F238E27FC236}">
                <a16:creationId xmlns:a16="http://schemas.microsoft.com/office/drawing/2014/main" id="{1CA5488A-E39F-44E7-BDC9-ECAF7EADF7B3}"/>
              </a:ext>
            </a:extLst>
          </p:cNvPr>
          <p:cNvPicPr>
            <a:picLocks noChangeAspect="1"/>
          </p:cNvPicPr>
          <p:nvPr/>
        </p:nvPicPr>
        <p:blipFill>
          <a:blip r:embed="rId3"/>
          <a:stretch>
            <a:fillRect/>
          </a:stretch>
        </p:blipFill>
        <p:spPr>
          <a:xfrm>
            <a:off x="2215354" y="147623"/>
            <a:ext cx="3312368" cy="4621404"/>
          </a:xfrm>
          <a:prstGeom prst="rect">
            <a:avLst/>
          </a:prstGeom>
          <a:ln>
            <a:solidFill>
              <a:schemeClr val="accent1"/>
            </a:solidFill>
          </a:ln>
        </p:spPr>
      </p:pic>
      <p:sp>
        <p:nvSpPr>
          <p:cNvPr id="6" name="Content Placeholder 1">
            <a:extLst>
              <a:ext uri="{FF2B5EF4-FFF2-40B4-BE49-F238E27FC236}">
                <a16:creationId xmlns:a16="http://schemas.microsoft.com/office/drawing/2014/main" id="{509E7383-E1AE-45C0-AADA-5D5F556959E7}"/>
              </a:ext>
            </a:extLst>
          </p:cNvPr>
          <p:cNvSpPr txBox="1">
            <a:spLocks/>
          </p:cNvSpPr>
          <p:nvPr/>
        </p:nvSpPr>
        <p:spPr>
          <a:xfrm>
            <a:off x="3871538" y="1059582"/>
            <a:ext cx="4516886" cy="3379450"/>
          </a:xfrm>
          <a:prstGeom prst="rect">
            <a:avLst/>
          </a:prstGeom>
        </p:spPr>
        <p:txBody>
          <a:bodyPr/>
          <a:lstStyle>
            <a:lvl1pPr marL="0" indent="0" algn="l" defTabSz="677199" rtl="0" eaLnBrk="1" latinLnBrk="0" hangingPunct="1">
              <a:spcBef>
                <a:spcPts val="816"/>
              </a:spcBef>
              <a:buFont typeface="Arial" pitchFamily="34" charset="0"/>
              <a:buNone/>
              <a:defRPr sz="1224" b="1" kern="1200">
                <a:solidFill>
                  <a:schemeClr val="tx1"/>
                </a:solidFill>
                <a:latin typeface="+mn-lt"/>
                <a:ea typeface="+mn-ea"/>
                <a:cs typeface="+mn-cs"/>
              </a:defRPr>
            </a:lvl1pPr>
            <a:lvl2pPr marL="0" indent="0" algn="l" defTabSz="677199" rtl="0" eaLnBrk="1" latinLnBrk="0" hangingPunct="1">
              <a:spcBef>
                <a:spcPts val="408"/>
              </a:spcBef>
              <a:buFont typeface="Wingdings 2" panose="05020102010507070707" pitchFamily="18" charset="2"/>
              <a:buNone/>
              <a:defRPr sz="1224" kern="1200">
                <a:solidFill>
                  <a:schemeClr val="tx1"/>
                </a:solidFill>
                <a:latin typeface="+mn-lt"/>
                <a:ea typeface="+mn-ea"/>
                <a:cs typeface="+mn-cs"/>
              </a:defRPr>
            </a:lvl2pPr>
            <a:lvl3pPr marL="244862" indent="-244862" algn="l" defTabSz="677199" rtl="0" eaLnBrk="1" latinLnBrk="0" hangingPunct="1">
              <a:spcBef>
                <a:spcPts val="204"/>
              </a:spcBef>
              <a:buClr>
                <a:schemeClr val="accent2"/>
              </a:buClr>
              <a:buFont typeface="Wingdings 2" panose="05020102010507070707" pitchFamily="18" charset="2"/>
              <a:buChar char=""/>
              <a:defRPr sz="1224" kern="1200">
                <a:solidFill>
                  <a:schemeClr val="tx1"/>
                </a:solidFill>
                <a:latin typeface="+mn-lt"/>
                <a:ea typeface="+mn-ea"/>
                <a:cs typeface="+mn-cs"/>
              </a:defRPr>
            </a:lvl3pPr>
            <a:lvl4pPr marL="489726"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4pPr>
            <a:lvl5pPr marL="734588"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5pPr>
            <a:lvl6pPr marL="979451"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6pPr>
            <a:lvl7pPr marL="1224314"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7pPr>
            <a:lvl8pPr marL="1469176" indent="-244862" algn="l" defTabSz="677199" rtl="0" eaLnBrk="1" latinLnBrk="0" hangingPunct="1">
              <a:spcBef>
                <a:spcPts val="204"/>
              </a:spcBef>
              <a:buClr>
                <a:schemeClr val="accent2"/>
              </a:buClr>
              <a:buFont typeface="Arial" pitchFamily="34" charset="0"/>
              <a:buChar char="–"/>
              <a:defRPr sz="1224" kern="1200">
                <a:solidFill>
                  <a:schemeClr val="tx1"/>
                </a:solidFill>
                <a:latin typeface="+mn-lt"/>
                <a:ea typeface="+mn-ea"/>
                <a:cs typeface="+mn-cs"/>
              </a:defRPr>
            </a:lvl8pPr>
            <a:lvl9pPr marL="1714039" indent="-244862" algn="l" defTabSz="677199" rtl="0" eaLnBrk="1" latinLnBrk="0" hangingPunct="1">
              <a:spcBef>
                <a:spcPts val="204"/>
              </a:spcBef>
              <a:buClr>
                <a:schemeClr val="accent2"/>
              </a:buClr>
              <a:buFont typeface="Arial" pitchFamily="34" charset="0"/>
              <a:buChar char="–"/>
              <a:defRPr sz="1224" kern="1200" baseline="0">
                <a:solidFill>
                  <a:schemeClr val="tx1"/>
                </a:solidFill>
                <a:latin typeface="+mn-lt"/>
                <a:ea typeface="+mn-ea"/>
                <a:cs typeface="+mn-cs"/>
              </a:defRPr>
            </a:lvl9pPr>
          </a:lstStyle>
          <a:p>
            <a:r>
              <a:rPr lang="en-GB" dirty="0"/>
              <a:t>.</a:t>
            </a:r>
          </a:p>
        </p:txBody>
      </p:sp>
    </p:spTree>
    <p:extLst>
      <p:ext uri="{BB962C8B-B14F-4D97-AF65-F5344CB8AC3E}">
        <p14:creationId xmlns:p14="http://schemas.microsoft.com/office/powerpoint/2010/main" val="1061961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E151D7-6FA4-4BA9-B4F3-7250025A4D22}"/>
              </a:ext>
            </a:extLst>
          </p:cNvPr>
          <p:cNvSpPr>
            <a:spLocks noGrp="1"/>
          </p:cNvSpPr>
          <p:nvPr>
            <p:ph type="sldNum" sz="quarter" idx="11"/>
          </p:nvPr>
        </p:nvSpPr>
        <p:spPr/>
        <p:txBody>
          <a:bodyPr/>
          <a:lstStyle/>
          <a:p>
            <a:fld id="{9BD6FA6A-A86D-4D06-AFF9-1E656D8048A1}" type="slidenum">
              <a:rPr lang="en-GB" noProof="0" smtClean="0"/>
              <a:pPr/>
              <a:t>8</a:t>
            </a:fld>
            <a:endParaRPr lang="en-GB" noProof="0" dirty="0"/>
          </a:p>
        </p:txBody>
      </p:sp>
      <p:pic>
        <p:nvPicPr>
          <p:cNvPr id="5" name="Picture 4">
            <a:extLst>
              <a:ext uri="{FF2B5EF4-FFF2-40B4-BE49-F238E27FC236}">
                <a16:creationId xmlns:a16="http://schemas.microsoft.com/office/drawing/2014/main" id="{DC0418D7-32D9-41F0-B64A-0B413074FD27}"/>
              </a:ext>
            </a:extLst>
          </p:cNvPr>
          <p:cNvPicPr>
            <a:picLocks noChangeAspect="1"/>
          </p:cNvPicPr>
          <p:nvPr/>
        </p:nvPicPr>
        <p:blipFill>
          <a:blip r:embed="rId3"/>
          <a:stretch>
            <a:fillRect/>
          </a:stretch>
        </p:blipFill>
        <p:spPr>
          <a:xfrm>
            <a:off x="1475656" y="373436"/>
            <a:ext cx="5256584" cy="4395591"/>
          </a:xfrm>
          <a:prstGeom prst="rect">
            <a:avLst/>
          </a:prstGeom>
        </p:spPr>
      </p:pic>
    </p:spTree>
    <p:extLst>
      <p:ext uri="{BB962C8B-B14F-4D97-AF65-F5344CB8AC3E}">
        <p14:creationId xmlns:p14="http://schemas.microsoft.com/office/powerpoint/2010/main" val="1837673440"/>
      </p:ext>
    </p:extLst>
  </p:cSld>
  <p:clrMapOvr>
    <a:masterClrMapping/>
  </p:clrMapOvr>
</p:sld>
</file>

<file path=ppt/theme/theme1.xml><?xml version="1.0" encoding="utf-8"?>
<a:theme xmlns:a="http://schemas.openxmlformats.org/drawingml/2006/main" name="Energy Institute Powerpoint Template">
  <a:themeElements>
    <a:clrScheme name="Energy Institute">
      <a:dk1>
        <a:srgbClr val="231F58"/>
      </a:dk1>
      <a:lt1>
        <a:sysClr val="window" lastClr="FFFFFF"/>
      </a:lt1>
      <a:dk2>
        <a:srgbClr val="7F7F7F"/>
      </a:dk2>
      <a:lt2>
        <a:srgbClr val="BFBFBF"/>
      </a:lt2>
      <a:accent1>
        <a:srgbClr val="231F58"/>
      </a:accent1>
      <a:accent2>
        <a:srgbClr val="F37021"/>
      </a:accent2>
      <a:accent3>
        <a:srgbClr val="00A0E4"/>
      </a:accent3>
      <a:accent4>
        <a:srgbClr val="92C848"/>
      </a:accent4>
      <a:accent5>
        <a:srgbClr val="74489D"/>
      </a:accent5>
      <a:accent6>
        <a:srgbClr val="C40D42"/>
      </a:accent6>
      <a:hlink>
        <a:srgbClr val="231F58"/>
      </a:hlink>
      <a:folHlink>
        <a:srgbClr val="F37021"/>
      </a:folHlink>
    </a:clrScheme>
    <a:fontScheme name="Energy Institut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20000"/>
            <a:lumOff val="80000"/>
          </a:schemeClr>
        </a:solidFill>
        <a:ln>
          <a:noFill/>
        </a:ln>
      </a:spPr>
      <a:bodyPr rot="0" spcFirstLastPara="0" vertOverflow="overflow" horzOverflow="overflow" vert="horz" wrap="square" lIns="54000" tIns="54000" rIns="54000" bIns="54000" numCol="1" spcCol="0" rtlCol="0" fromWordArt="0" anchor="ctr" anchorCtr="0" forceAA="0" compatLnSpc="1">
        <a:prstTxWarp prst="textNoShape">
          <a:avLst/>
        </a:prstTxWarp>
        <a:noAutofit/>
      </a:bodyPr>
      <a:lstStyle>
        <a:defPP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4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Energy Institute Powerpoint Template</Template>
  <TotalTime>6315</TotalTime>
  <Words>1591</Words>
  <Application>Microsoft Office PowerPoint</Application>
  <PresentationFormat>On-screen Show (16:9)</PresentationFormat>
  <Paragraphs>222</Paragraphs>
  <Slides>29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Georgia</vt:lpstr>
      <vt:lpstr>Wingdings</vt:lpstr>
      <vt:lpstr>Wingdings 2</vt:lpstr>
      <vt:lpstr>Energy Institute Powerpoint Template</vt:lpstr>
      <vt:lpstr>Preparing for ESOS Phase Two</vt:lpstr>
      <vt:lpstr>Agenda</vt:lpstr>
      <vt:lpstr>A little about me</vt:lpstr>
      <vt:lpstr>ESOS Re-cap</vt:lpstr>
      <vt:lpstr>ESOS Re-cap</vt:lpstr>
      <vt:lpstr>Essential vocabulary</vt:lpstr>
      <vt:lpstr>Lessons from Phase One</vt:lpstr>
      <vt:lpstr>PowerPoint Presentation</vt:lpstr>
      <vt:lpstr>PowerPoint Presentation</vt:lpstr>
      <vt:lpstr>Enforcement</vt:lpstr>
      <vt:lpstr>Compliance Routes</vt:lpstr>
      <vt:lpstr>Lessons from Phase One (1)</vt:lpstr>
      <vt:lpstr>Lessons from Phase One (2)</vt:lpstr>
      <vt:lpstr>Phase Two Time-line</vt:lpstr>
      <vt:lpstr>Phase Two - Key Dates</vt:lpstr>
      <vt:lpstr>What you can do now</vt:lpstr>
      <vt:lpstr>Identifying Opportunities</vt:lpstr>
      <vt:lpstr>Identifying Opportunities</vt:lpstr>
      <vt:lpstr>Identifying Opportunities</vt:lpstr>
      <vt:lpstr>Minimizing risk &amp; gaining maximum financial value</vt:lpstr>
      <vt:lpstr>7 Steps to minimize risk and maximize benefits</vt:lpstr>
      <vt:lpstr>7 Steps to minimize risk and maximize benefits</vt:lpstr>
      <vt:lpstr>Help from the Energy Institute</vt:lpstr>
      <vt:lpstr>EI ESOS Lead Assessors</vt:lpstr>
      <vt:lpstr>EI ESOS Resources</vt:lpstr>
      <vt:lpstr>Toolkit</vt:lpstr>
      <vt:lpstr>The Approved Registers of ESOS Lead Assessors</vt:lpstr>
      <vt:lpstr>If you only go away with 4 points from this session……</vt:lpstr>
      <vt:lpstr>Preparing for ESOS Phase Two</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&lt;Insert Presentation Title here&gt;</dc:title>
  <dc:creator>Aliyah Carrim</dc:creator>
  <cp:lastModifiedBy>Apostolos Gkrimpas</cp:lastModifiedBy>
  <cp:revision>84</cp:revision>
  <cp:lastPrinted>2018-01-16T15:41:10Z</cp:lastPrinted>
  <dcterms:created xsi:type="dcterms:W3CDTF">2015-10-07T13:22:29Z</dcterms:created>
  <dcterms:modified xsi:type="dcterms:W3CDTF">2018-03-05T12:50:09Z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Modified">
    <vt:lpwstr>31 January 2014</vt:lpwstr>
  </property>
  <property fmtid="{D5CDD505-2E9C-101B-9397-08002B2CF9AE}" pid="3" name="NXPowerLiteLastOptimized">
    <vt:lpwstr>312810</vt:lpwstr>
  </property>
  <property fmtid="{D5CDD505-2E9C-101B-9397-08002B2CF9AE}" pid="4" name="NXPowerLiteSettings">
    <vt:lpwstr>F7000400038000</vt:lpwstr>
  </property>
  <property fmtid="{D5CDD505-2E9C-101B-9397-08002B2CF9AE}" pid="5" name="NXPowerLiteVersion">
    <vt:lpwstr>D7.1.1</vt:lpwstr>
  </property>
  <property fmtid="{D5CDD505-2E9C-101B-9397-08002B2CF9AE}" pid="6" name="Version">
    <vt:lpwstr>1.00</vt:lpwstr>
  </property>
</Properties>
</file>